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8" r:id="rId3"/>
    <p:sldId id="368" r:id="rId4"/>
    <p:sldId id="429" r:id="rId5"/>
    <p:sldId id="369" r:id="rId6"/>
    <p:sldId id="439" r:id="rId7"/>
    <p:sldId id="406" r:id="rId8"/>
    <p:sldId id="430" r:id="rId9"/>
    <p:sldId id="359" r:id="rId10"/>
    <p:sldId id="431" r:id="rId11"/>
    <p:sldId id="441" r:id="rId12"/>
    <p:sldId id="440" r:id="rId13"/>
    <p:sldId id="432" r:id="rId14"/>
    <p:sldId id="370" r:id="rId15"/>
    <p:sldId id="407" r:id="rId16"/>
    <p:sldId id="371" r:id="rId17"/>
    <p:sldId id="408" r:id="rId18"/>
    <p:sldId id="373" r:id="rId19"/>
    <p:sldId id="409" r:id="rId20"/>
    <p:sldId id="410" r:id="rId21"/>
    <p:sldId id="412" r:id="rId22"/>
    <p:sldId id="433" r:id="rId23"/>
    <p:sldId id="442" r:id="rId24"/>
    <p:sldId id="434" r:id="rId25"/>
    <p:sldId id="413" r:id="rId26"/>
    <p:sldId id="435" r:id="rId27"/>
    <p:sldId id="414" r:id="rId28"/>
    <p:sldId id="436" r:id="rId29"/>
    <p:sldId id="384" r:id="rId30"/>
    <p:sldId id="437" r:id="rId31"/>
    <p:sldId id="415" r:id="rId32"/>
    <p:sldId id="405" r:id="rId33"/>
    <p:sldId id="416" r:id="rId34"/>
    <p:sldId id="418" r:id="rId35"/>
    <p:sldId id="420" r:id="rId36"/>
    <p:sldId id="421" r:id="rId37"/>
    <p:sldId id="422" r:id="rId38"/>
    <p:sldId id="423" r:id="rId39"/>
    <p:sldId id="438" r:id="rId40"/>
    <p:sldId id="443" r:id="rId41"/>
    <p:sldId id="428" r:id="rId42"/>
    <p:sldId id="445" r:id="rId43"/>
    <p:sldId id="444" r:id="rId44"/>
    <p:sldId id="424" r:id="rId45"/>
    <p:sldId id="425" r:id="rId46"/>
    <p:sldId id="427" r:id="rId47"/>
    <p:sldId id="426" r:id="rId48"/>
    <p:sldId id="446" r:id="rId49"/>
    <p:sldId id="448" r:id="rId50"/>
    <p:sldId id="447" r:id="rId51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85" d="100"/>
          <a:sy n="85" d="100"/>
        </p:scale>
        <p:origin x="78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A12E7-AA98-49BE-97C3-C0E85D8C30AF}" type="slidenum">
              <a:rPr lang="hu-HU" altLang="hu-HU" smtClean="0"/>
              <a:pPr>
                <a:defRPr/>
              </a:pPr>
              <a:t>43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16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png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png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png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2.pn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 smtClean="0"/>
              <a:t>Lineáris osztályozás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2023. április 3.</a:t>
            </a:r>
            <a:endParaRPr lang="en-US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40" y="3861048"/>
            <a:ext cx="4119886" cy="268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 lineáris osztályozó tanítása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9158808" cy="4525963"/>
          </a:xfrm>
        </p:spPr>
        <p:txBody>
          <a:bodyPr/>
          <a:lstStyle/>
          <a:p>
            <a:r>
              <a:rPr lang="hu-HU" sz="2800" dirty="0" smtClean="0"/>
              <a:t>Kétosztályos esetből indulunk</a:t>
            </a:r>
          </a:p>
          <a:p>
            <a:r>
              <a:rPr lang="hu-HU" sz="2800" dirty="0"/>
              <a:t>Ha példákat kapunk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/>
              <a:t> 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/>
              <a:t> osztályokból, hogyan tudjuk a súlyokat úgy beállítani, hogy a hibásan osztályozott példák száma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/>
              <a:t> legyen?</a:t>
            </a:r>
          </a:p>
          <a:p>
            <a:r>
              <a:rPr lang="hu-HU" sz="2800" dirty="0"/>
              <a:t>Emlékezzünk, </a:t>
            </a:r>
            <a:r>
              <a:rPr lang="hu-HU" sz="2800" dirty="0" smtClean="0"/>
              <a:t>hogy: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-t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-be </a:t>
            </a:r>
            <a:r>
              <a:rPr lang="en-US" sz="2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soroljuk</a:t>
            </a:r>
            <a:endParaRPr lang="en-US" sz="2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-t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-be </a:t>
            </a:r>
            <a:r>
              <a:rPr 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soroljuk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 smtClean="0"/>
              <a:t>Vagyis </a:t>
            </a:r>
            <a:r>
              <a:rPr lang="hu-HU" sz="2800" dirty="0"/>
              <a:t>az osztályozási hiba akkor nulla, </a:t>
            </a:r>
            <a:r>
              <a:rPr lang="hu-HU" sz="2800" dirty="0" smtClean="0"/>
              <a:t>ha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 lineáris osztályozó tanítása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hu-HU" sz="2800" dirty="0" smtClean="0"/>
              <a:t>Vagyis </a:t>
            </a:r>
            <a:r>
              <a:rPr lang="hu-HU" sz="2800" dirty="0"/>
              <a:t>az osztályozási hiba akkor nulla, </a:t>
            </a:r>
            <a:r>
              <a:rPr lang="hu-HU" sz="2800" dirty="0" smtClean="0"/>
              <a:t>ha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/>
              <a:t> </a:t>
            </a:r>
            <a:r>
              <a:rPr lang="hu-HU" sz="2800" dirty="0" smtClean="0"/>
              <a:t>	és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 smtClean="0"/>
              <a:t>Ezzel ekvivalens ez a felírás: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/>
              <a:t> 	és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b="1" dirty="0" smtClean="0"/>
              <a:t>Normalizálási lépés</a:t>
            </a:r>
            <a:r>
              <a:rPr lang="hu-HU" sz="2800" dirty="0" smtClean="0"/>
              <a:t>: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err="1" smtClean="0"/>
              <a:t>-beli</a:t>
            </a:r>
            <a:r>
              <a:rPr lang="hu-HU" sz="2800" dirty="0" smtClean="0"/>
              <a:t> példákat 1-gyel szorozzuk: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hu-HU" sz="2800" dirty="0" smtClean="0"/>
              <a:t>Ezután a tanítás célját úgy formalizáljuk, hogy olyan súlyvektort keresünk, melyre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/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6165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Az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osztályozási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feladat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vizualizálása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09600" y="1268760"/>
            <a:ext cx="11247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kern="0" dirty="0" smtClean="0"/>
          </a:p>
          <a:p>
            <a:endParaRPr lang="en-US" sz="28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r>
              <a:rPr lang="hu-HU" sz="2800" kern="0" dirty="0" smtClean="0"/>
              <a:t>A </a:t>
            </a:r>
            <a:r>
              <a:rPr lang="hu-HU" sz="2800" kern="0" dirty="0"/>
              <a:t>szürke régióba eső vektorok mind jó megoldást adnak</a:t>
            </a:r>
          </a:p>
          <a:p>
            <a:pPr lvl="1"/>
            <a:r>
              <a:rPr lang="hu-HU" sz="2400" kern="0" dirty="0"/>
              <a:t>Azaz többnyire nem egyetlen megoldás van, hanem egy megoldási tartomány</a:t>
            </a:r>
          </a:p>
          <a:p>
            <a:endParaRPr lang="hu-HU" sz="2800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052736"/>
            <a:ext cx="633888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11"/>
          <p:cNvSpPr txBox="1">
            <a:spLocks noChangeArrowheads="1"/>
          </p:cNvSpPr>
          <p:nvPr/>
        </p:nvSpPr>
        <p:spPr bwMode="auto">
          <a:xfrm>
            <a:off x="2495600" y="3944123"/>
            <a:ext cx="2951162" cy="7078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2000" dirty="0">
                <a:latin typeface="+mn-lt"/>
              </a:rPr>
              <a:t>A </a:t>
            </a:r>
            <a:r>
              <a:rPr lang="en-US" sz="2000" dirty="0" err="1">
                <a:latin typeface="+mn-lt"/>
              </a:rPr>
              <a:t>pontokat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elválasztó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hipersíkot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keresünk</a:t>
            </a:r>
            <a:endParaRPr lang="hu-HU" sz="2000" dirty="0">
              <a:latin typeface="+mn-lt"/>
            </a:endParaRPr>
          </a:p>
        </p:txBody>
      </p:sp>
      <p:sp>
        <p:nvSpPr>
          <p:cNvPr id="8" name="Szövegdoboz 10"/>
          <p:cNvSpPr txBox="1">
            <a:spLocks noChangeArrowheads="1"/>
          </p:cNvSpPr>
          <p:nvPr/>
        </p:nvSpPr>
        <p:spPr bwMode="auto">
          <a:xfrm>
            <a:off x="6281824" y="3964323"/>
            <a:ext cx="4536504" cy="1015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 err="1">
                <a:latin typeface="+mn-lt"/>
              </a:rPr>
              <a:t>Olyan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hipersíkot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keresünk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amelynek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normalizált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példák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ugyanarra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az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oldalára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esnek</a:t>
            </a:r>
            <a:endParaRPr lang="hu-H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6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</a:t>
            </a:r>
            <a:r>
              <a:rPr lang="en-US" altLang="hu-HU" dirty="0" err="1">
                <a:solidFill>
                  <a:schemeClr val="tx1"/>
                </a:solidFill>
              </a:rPr>
              <a:t>lineáris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osztályozó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tanítása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/>
              <a:t>A tanítás célja egy olyan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/>
              <a:t> vektort találni, </a:t>
            </a:r>
            <a:r>
              <a:rPr lang="hu-HU" sz="2800" dirty="0" smtClean="0"/>
              <a:t>amelyre: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	   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dirty="0"/>
          </a:p>
          <a:p>
            <a:r>
              <a:rPr lang="hu-HU" sz="2800" dirty="0"/>
              <a:t>Erre többféle lehetséges </a:t>
            </a:r>
            <a:r>
              <a:rPr lang="hu-HU" sz="2800" dirty="0" smtClean="0"/>
              <a:t>megoldás adható</a:t>
            </a:r>
            <a:endParaRPr lang="hu-HU" sz="2800" dirty="0"/>
          </a:p>
          <a:p>
            <a:pPr lvl="1"/>
            <a:r>
              <a:rPr lang="hu-HU" sz="2400" dirty="0"/>
              <a:t>A </a:t>
            </a:r>
            <a:r>
              <a:rPr lang="hu-HU" sz="2400" b="1" dirty="0" err="1"/>
              <a:t>perceptron</a:t>
            </a:r>
            <a:r>
              <a:rPr lang="hu-HU" sz="2400" b="1" dirty="0"/>
              <a:t> </a:t>
            </a:r>
            <a:r>
              <a:rPr lang="hu-HU" sz="2400" dirty="0"/>
              <a:t>algoritmus </a:t>
            </a:r>
            <a:r>
              <a:rPr lang="hu-HU" sz="2400" b="1" dirty="0"/>
              <a:t>iteratív </a:t>
            </a:r>
            <a:r>
              <a:rPr lang="hu-HU" sz="2400" dirty="0"/>
              <a:t>módon fog megoldást adni</a:t>
            </a:r>
          </a:p>
          <a:p>
            <a:pPr lvl="1"/>
            <a:r>
              <a:rPr lang="hu-HU" sz="2400" dirty="0"/>
              <a:t>A </a:t>
            </a:r>
            <a:r>
              <a:rPr lang="hu-HU" sz="2400" b="1" dirty="0"/>
              <a:t>lineáris regressziós </a:t>
            </a:r>
            <a:r>
              <a:rPr lang="hu-HU" sz="2400" dirty="0"/>
              <a:t>módszer egy </a:t>
            </a:r>
            <a:r>
              <a:rPr lang="hu-HU" sz="2400" dirty="0" smtClean="0"/>
              <a:t>hibafüggvényt </a:t>
            </a:r>
            <a:r>
              <a:rPr lang="hu-HU" sz="2400" dirty="0"/>
              <a:t>fog definiálni,</a:t>
            </a:r>
            <a:br>
              <a:rPr lang="hu-HU" sz="2400" dirty="0"/>
            </a:br>
            <a:r>
              <a:rPr lang="hu-HU" sz="2400" dirty="0"/>
              <a:t>majd ennek minimumhelyére egy </a:t>
            </a:r>
            <a:r>
              <a:rPr lang="hu-HU" sz="2400" b="1" dirty="0"/>
              <a:t>zárt képletes </a:t>
            </a:r>
            <a:r>
              <a:rPr lang="hu-HU" sz="2400" dirty="0"/>
              <a:t>megoldást fog </a:t>
            </a:r>
            <a:r>
              <a:rPr lang="hu-HU" sz="2400" dirty="0" smtClean="0"/>
              <a:t>adni</a:t>
            </a:r>
          </a:p>
          <a:p>
            <a:pPr lvl="1"/>
            <a:r>
              <a:rPr lang="hu-HU" sz="2400" dirty="0"/>
              <a:t>A </a:t>
            </a:r>
            <a:r>
              <a:rPr lang="hu-HU" sz="2400" b="1" dirty="0" err="1"/>
              <a:t>gradient</a:t>
            </a:r>
            <a:r>
              <a:rPr lang="hu-HU" sz="2400" b="1" dirty="0"/>
              <a:t> </a:t>
            </a:r>
            <a:r>
              <a:rPr lang="hu-HU" sz="2400" b="1" dirty="0" err="1"/>
              <a:t>descent</a:t>
            </a:r>
            <a:r>
              <a:rPr lang="hu-HU" sz="2400" b="1" dirty="0"/>
              <a:t> </a:t>
            </a:r>
            <a:r>
              <a:rPr lang="hu-HU" sz="2400" dirty="0" smtClean="0"/>
              <a:t>ugyanazt </a:t>
            </a:r>
            <a:r>
              <a:rPr lang="hu-HU" sz="2400" dirty="0"/>
              <a:t>a hibafüggvényt </a:t>
            </a:r>
            <a:r>
              <a:rPr lang="hu-HU" sz="2400" b="1" dirty="0"/>
              <a:t>iteratív </a:t>
            </a:r>
            <a:r>
              <a:rPr lang="hu-HU" sz="2400" dirty="0"/>
              <a:t>módon </a:t>
            </a:r>
            <a:r>
              <a:rPr lang="hu-HU" sz="2400" dirty="0" smtClean="0"/>
              <a:t>minimalizálja</a:t>
            </a:r>
            <a:endParaRPr lang="hu-HU" sz="2400" dirty="0"/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lineáris diszkrimináns </a:t>
            </a:r>
            <a:r>
              <a:rPr lang="hu-HU" sz="2400" dirty="0" smtClean="0"/>
              <a:t>alakjának általánosítása a </a:t>
            </a:r>
            <a:r>
              <a:rPr lang="hu-HU" sz="2400" b="1" dirty="0"/>
              <a:t>logisztikus regresszióhoz</a:t>
            </a:r>
            <a:r>
              <a:rPr lang="hu-HU" sz="2400" dirty="0"/>
              <a:t> </a:t>
            </a:r>
            <a:r>
              <a:rPr lang="hu-HU" sz="2400" dirty="0" smtClean="0"/>
              <a:t>vezet</a:t>
            </a:r>
            <a:endParaRPr lang="hu-HU" sz="2400" dirty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Perceptron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lineáris osztályozót </a:t>
            </a:r>
            <a:r>
              <a:rPr lang="hu-HU" sz="2800" dirty="0" err="1"/>
              <a:t>Rosenblatt</a:t>
            </a:r>
            <a:r>
              <a:rPr lang="hu-HU" sz="2800" dirty="0"/>
              <a:t> találta fel “</a:t>
            </a:r>
            <a:r>
              <a:rPr lang="hu-HU" sz="2800" dirty="0" err="1"/>
              <a:t>perceptron</a:t>
            </a:r>
            <a:r>
              <a:rPr lang="hu-HU" sz="2800" dirty="0"/>
              <a:t>” </a:t>
            </a:r>
            <a:r>
              <a:rPr lang="hu-HU" sz="2800" dirty="0" smtClean="0"/>
              <a:t>néven </a:t>
            </a:r>
            <a:r>
              <a:rPr lang="en-US" sz="2800" dirty="0" smtClean="0"/>
              <a:t>1957-ben</a:t>
            </a:r>
            <a:endParaRPr lang="hu-HU" sz="2800" dirty="0" smtClean="0"/>
          </a:p>
          <a:p>
            <a:r>
              <a:rPr lang="hu-HU" sz="2800" dirty="0" smtClean="0"/>
              <a:t>És </a:t>
            </a:r>
            <a:r>
              <a:rPr lang="hu-HU" sz="2800" dirty="0"/>
              <a:t>tanulási módszert is javasolt </a:t>
            </a:r>
            <a:r>
              <a:rPr lang="hu-HU" sz="2800" dirty="0" smtClean="0"/>
              <a:t>hozzá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“</a:t>
            </a:r>
            <a:r>
              <a:rPr lang="hu-HU" sz="2400" dirty="0" err="1" smtClean="0"/>
              <a:t>perceptron</a:t>
            </a:r>
            <a:r>
              <a:rPr lang="hu-HU" sz="2400" dirty="0" smtClean="0"/>
              <a:t> </a:t>
            </a:r>
            <a:r>
              <a:rPr lang="hu-HU" sz="2400" dirty="0"/>
              <a:t>tanulási szabály”</a:t>
            </a:r>
          </a:p>
          <a:p>
            <a:r>
              <a:rPr lang="hu-HU" sz="2800" dirty="0"/>
              <a:t>Ő mutatott rá a biológiai neuronokhoz való hasonlóságra</a:t>
            </a:r>
          </a:p>
          <a:p>
            <a:r>
              <a:rPr lang="hu-HU" sz="2800" dirty="0"/>
              <a:t>Innen indult a “mesterséges neuronhálók” </a:t>
            </a:r>
            <a:r>
              <a:rPr lang="hu-HU" sz="2800" dirty="0" smtClean="0"/>
              <a:t>kutatás</a:t>
            </a:r>
            <a:r>
              <a:rPr lang="en-US" sz="2800" dirty="0" smtClean="0"/>
              <a:t>a</a:t>
            </a:r>
          </a:p>
          <a:p>
            <a:pPr lvl="1"/>
            <a:r>
              <a:rPr lang="en-US" sz="2400" dirty="0" smtClean="0"/>
              <a:t>Artificial Neural Networks (ANN) = Multi-Layer Perceptron (MLP)</a:t>
            </a:r>
          </a:p>
          <a:p>
            <a:pPr lvl="1"/>
            <a:r>
              <a:rPr lang="hu-HU" sz="2400" dirty="0" smtClean="0"/>
              <a:t>Persze most még egyetlen rétegünk sincs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429000"/>
            <a:ext cx="4388088" cy="27425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08719"/>
            <a:ext cx="4229065" cy="2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986640"/>
            <a:ext cx="3860744" cy="21188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perceptron </a:t>
            </a:r>
            <a:r>
              <a:rPr lang="en-US" altLang="hu-HU" dirty="0" err="1">
                <a:solidFill>
                  <a:schemeClr val="tx1"/>
                </a:solidFill>
              </a:rPr>
              <a:t>tanulási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szabály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438728" cy="4525963"/>
          </a:xfrm>
        </p:spPr>
        <p:txBody>
          <a:bodyPr/>
          <a:lstStyle/>
          <a:p>
            <a:r>
              <a:rPr lang="hu-HU" sz="2800" b="1" dirty="0" smtClean="0"/>
              <a:t>Iteratív</a:t>
            </a:r>
            <a:r>
              <a:rPr lang="hu-HU" sz="2800" dirty="0" smtClean="0"/>
              <a:t> algoritmus</a:t>
            </a:r>
          </a:p>
          <a:p>
            <a:pPr lvl="1"/>
            <a:r>
              <a:rPr lang="hu-HU" sz="2400" dirty="0" smtClean="0"/>
              <a:t>Azaz végigmegy </a:t>
            </a:r>
            <a:r>
              <a:rPr lang="hu-HU" sz="2400" dirty="0"/>
              <a:t>a tanítópéldákon, akár többször </a:t>
            </a:r>
            <a:r>
              <a:rPr lang="hu-HU" sz="2400" dirty="0" smtClean="0"/>
              <a:t>is</a:t>
            </a:r>
            <a:endParaRPr lang="hu-HU" sz="2400" dirty="0"/>
          </a:p>
          <a:p>
            <a:r>
              <a:rPr lang="hu-HU" sz="2800" dirty="0" smtClean="0"/>
              <a:t>Megvalósítás:</a:t>
            </a:r>
          </a:p>
          <a:p>
            <a:pPr lvl="1"/>
            <a:r>
              <a:rPr lang="hu-HU" sz="2400" dirty="0" smtClean="0"/>
              <a:t>1) Ha </a:t>
            </a:r>
            <a:r>
              <a:rPr lang="hu-HU" sz="2400" dirty="0"/>
              <a:t>egy mintát helyesen osztályoz a rendszer, </a:t>
            </a:r>
            <a:r>
              <a:rPr lang="hu-HU" sz="2400" dirty="0" smtClean="0"/>
              <a:t>akkor nem </a:t>
            </a:r>
            <a:r>
              <a:rPr lang="hu-HU" sz="2400" dirty="0"/>
              <a:t>csinál semmit</a:t>
            </a:r>
          </a:p>
          <a:p>
            <a:pPr lvl="1"/>
            <a:r>
              <a:rPr lang="hu-HU" sz="2400" dirty="0" smtClean="0"/>
              <a:t>2) Ha </a:t>
            </a:r>
            <a:r>
              <a:rPr lang="hu-HU" sz="2400" dirty="0"/>
              <a:t>a minta osztályozása hibás, módosítja a súlyokat</a:t>
            </a:r>
          </a:p>
          <a:p>
            <a:r>
              <a:rPr lang="hu-HU" sz="2800" dirty="0"/>
              <a:t>Ha a két osztály lineárisan elválasztható, akkor </a:t>
            </a:r>
            <a:r>
              <a:rPr lang="hu-HU" sz="2800" b="1" dirty="0"/>
              <a:t>véges lépésben</a:t>
            </a:r>
            <a:r>
              <a:rPr lang="hu-HU" sz="2800" dirty="0"/>
              <a:t> jó megoldást talált</a:t>
            </a:r>
          </a:p>
          <a:p>
            <a:r>
              <a:rPr lang="hu-HU" sz="2800" dirty="0" smtClean="0"/>
              <a:t>Azonban </a:t>
            </a:r>
            <a:r>
              <a:rPr lang="hu-HU" sz="2800" dirty="0"/>
              <a:t>semmit sem garantál a lineárisan nem szétválasztható </a:t>
            </a:r>
            <a:r>
              <a:rPr lang="hu-HU" sz="2800" dirty="0" smtClean="0"/>
              <a:t>esetre</a:t>
            </a:r>
          </a:p>
          <a:p>
            <a:pPr lvl="1"/>
            <a:r>
              <a:rPr lang="hu-HU" sz="2400" dirty="0" smtClean="0"/>
              <a:t>Ez nem </a:t>
            </a:r>
            <a:r>
              <a:rPr lang="hu-HU" sz="2400" smtClean="0"/>
              <a:t>túl praktikus…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 </a:t>
            </a:r>
            <a:r>
              <a:rPr lang="hu-HU" altLang="hu-HU" dirty="0" err="1" smtClean="0">
                <a:solidFill>
                  <a:schemeClr val="tx1"/>
                </a:solidFill>
              </a:rPr>
              <a:t>perceptron</a:t>
            </a:r>
            <a:r>
              <a:rPr lang="hu-HU" altLang="hu-HU" dirty="0" smtClean="0">
                <a:solidFill>
                  <a:schemeClr val="tx1"/>
                </a:solidFill>
              </a:rPr>
              <a:t> tanulási szabály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Bizonyítjuk</a:t>
            </a:r>
            <a:r>
              <a:rPr lang="hu-HU" sz="2800" dirty="0"/>
              <a:t>, hogy a súlyokat </a:t>
            </a:r>
            <a:r>
              <a:rPr lang="hu-HU" sz="2800" b="1" dirty="0"/>
              <a:t>jó irányban</a:t>
            </a:r>
            <a:r>
              <a:rPr lang="hu-HU" sz="2800" dirty="0"/>
              <a:t> </a:t>
            </a:r>
            <a:r>
              <a:rPr lang="hu-HU" sz="2800" dirty="0" smtClean="0"/>
              <a:t>változtatja</a:t>
            </a:r>
            <a:endParaRPr lang="hu-HU" sz="2800" dirty="0"/>
          </a:p>
          <a:p>
            <a:pPr lvl="1"/>
            <a:r>
              <a:rPr lang="hu-HU" sz="2400" dirty="0"/>
              <a:t>Egy mintát akkor osztályoz a modell rosszul, </a:t>
            </a:r>
            <a:r>
              <a:rPr lang="hu-HU" sz="2400" dirty="0" smtClean="0"/>
              <a:t>ha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400" dirty="0"/>
          </a:p>
          <a:p>
            <a:pPr lvl="1"/>
            <a:r>
              <a:rPr lang="hu-HU" sz="2400" dirty="0"/>
              <a:t>Ekkor az algoritmus így frissíti a súlyvektort</a:t>
            </a:r>
            <a:r>
              <a:rPr lang="hu-HU" sz="2400" dirty="0" smtClean="0"/>
              <a:t>: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(k+1)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dirty="0"/>
          </a:p>
          <a:p>
            <a:pPr lvl="1"/>
            <a:r>
              <a:rPr lang="hu-HU" sz="2400" dirty="0"/>
              <a:t>Emiatt a kimeneti érték így </a:t>
            </a:r>
            <a:r>
              <a:rPr lang="hu-HU" sz="2400" dirty="0" smtClean="0"/>
              <a:t>változik</a:t>
            </a:r>
            <a:r>
              <a:rPr lang="en-US" sz="2400" dirty="0" smtClean="0"/>
              <a:t>:        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4" y="1124744"/>
            <a:ext cx="8524494" cy="27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888088" y="5661248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7392144" y="5517233"/>
            <a:ext cx="504056" cy="27749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Szemléltetés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9936" y="1682322"/>
            <a:ext cx="8150696" cy="1853492"/>
          </a:xfrm>
        </p:spPr>
        <p:txBody>
          <a:bodyPr/>
          <a:lstStyle/>
          <a:p>
            <a:r>
              <a:rPr lang="hu-HU" sz="2800" dirty="0" smtClean="0"/>
              <a:t>Piros: a döntési felület a frissítés </a:t>
            </a:r>
            <a:r>
              <a:rPr lang="hu-HU" sz="2800" b="1" dirty="0" smtClean="0"/>
              <a:t>előtt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 a rossz oldalra esik</a:t>
            </a:r>
          </a:p>
          <a:p>
            <a:r>
              <a:rPr lang="hu-HU" sz="2800" dirty="0" smtClean="0"/>
              <a:t>Zöld: a döntési </a:t>
            </a:r>
            <a:r>
              <a:rPr lang="hu-HU" sz="2800" dirty="0"/>
              <a:t>felület a frissítés </a:t>
            </a:r>
            <a:r>
              <a:rPr lang="hu-HU" sz="2800" b="1" dirty="0" smtClean="0"/>
              <a:t>után</a:t>
            </a:r>
            <a:endParaRPr lang="hu-HU" sz="2800" b="1" dirty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a </a:t>
            </a:r>
            <a:r>
              <a:rPr lang="hu-HU" sz="2400" dirty="0" smtClean="0"/>
              <a:t>helyes oldalra </a:t>
            </a:r>
            <a:r>
              <a:rPr lang="hu-HU" sz="2400" dirty="0"/>
              <a:t>esik</a:t>
            </a:r>
          </a:p>
          <a:p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08720"/>
            <a:ext cx="4191000" cy="34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28" y="3958504"/>
            <a:ext cx="8814871" cy="20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9105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err="1"/>
              <a:t>perceptron</a:t>
            </a:r>
            <a:r>
              <a:rPr lang="hu-HU" sz="2800" dirty="0"/>
              <a:t> tanulási szabály minden </a:t>
            </a:r>
            <a:r>
              <a:rPr lang="hu-HU" sz="2800" dirty="0" smtClean="0"/>
              <a:t>példára </a:t>
            </a:r>
            <a:r>
              <a:rPr lang="hu-HU" sz="2800" dirty="0"/>
              <a:t>változtatja a súlyokat</a:t>
            </a:r>
          </a:p>
          <a:p>
            <a:pPr lvl="1"/>
            <a:r>
              <a:rPr lang="hu-HU" sz="2400" dirty="0"/>
              <a:t>Ezt </a:t>
            </a:r>
            <a:r>
              <a:rPr lang="hu-HU" sz="2400" b="1" dirty="0" smtClean="0"/>
              <a:t>online </a:t>
            </a:r>
            <a:r>
              <a:rPr lang="hu-HU" sz="2400" b="1" dirty="0"/>
              <a:t>tanulásnak </a:t>
            </a:r>
            <a:r>
              <a:rPr lang="hu-HU" sz="2400" dirty="0"/>
              <a:t>hívjuk</a:t>
            </a:r>
          </a:p>
          <a:p>
            <a:r>
              <a:rPr lang="hu-HU" sz="2800" dirty="0"/>
              <a:t>Az </a:t>
            </a:r>
            <a:r>
              <a:rPr lang="hu-HU" sz="2800" dirty="0" smtClean="0"/>
              <a:t>offline </a:t>
            </a:r>
            <a:r>
              <a:rPr lang="hu-HU" sz="2800" dirty="0"/>
              <a:t>vagy batch változat a súlyok frissítését az </a:t>
            </a:r>
            <a:r>
              <a:rPr lang="hu-HU" sz="2800" b="1" dirty="0"/>
              <a:t>összes félreosztályozott példa </a:t>
            </a:r>
            <a:r>
              <a:rPr lang="hu-HU" sz="2800" b="1" dirty="0" smtClean="0"/>
              <a:t>alapján</a:t>
            </a:r>
            <a:r>
              <a:rPr lang="hu-HU" sz="2800" dirty="0" smtClean="0"/>
              <a:t>, egyszerre </a:t>
            </a:r>
            <a:r>
              <a:rPr lang="hu-HU" sz="2800" dirty="0"/>
              <a:t>végzi el: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								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hu-HU" sz="2400" dirty="0"/>
              <a:t>a </a:t>
            </a:r>
            <a:r>
              <a:rPr lang="hu-HU" sz="2400" dirty="0" smtClean="0"/>
              <a:t>félreosztályozott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példák </a:t>
            </a:r>
            <a:r>
              <a:rPr lang="hu-HU" sz="2400" dirty="0"/>
              <a:t>halmaza</a:t>
            </a:r>
          </a:p>
          <a:p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							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r>
              <a:rPr lang="hu-HU" sz="2400" dirty="0"/>
              <a:t> </a:t>
            </a:r>
            <a:r>
              <a:rPr lang="hu-HU" sz="2400" dirty="0" smtClean="0"/>
              <a:t>a </a:t>
            </a:r>
            <a:r>
              <a:rPr lang="hu-HU" sz="2400" b="1" dirty="0"/>
              <a:t>tanulási </a:t>
            </a:r>
            <a:r>
              <a:rPr lang="hu-HU" sz="2400" b="1" dirty="0" smtClean="0"/>
              <a:t>ráta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(kis </a:t>
            </a:r>
            <a:r>
              <a:rPr lang="hu-HU" sz="2400" dirty="0"/>
              <a:t>pozitív érték, </a:t>
            </a:r>
            <a:r>
              <a:rPr lang="hu-HU" sz="2400" dirty="0" smtClean="0"/>
              <a:t>amely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konstans</a:t>
            </a:r>
            <a:r>
              <a:rPr lang="hu-HU" sz="2400" dirty="0"/>
              <a:t>, vagy </a:t>
            </a:r>
            <a:r>
              <a:rPr lang="hu-HU" sz="2400" dirty="0" smtClean="0"/>
              <a:t>csökkentjük)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Batch</a:t>
            </a:r>
            <a:r>
              <a:rPr lang="hu-HU" altLang="hu-HU" dirty="0" err="1" smtClean="0">
                <a:solidFill>
                  <a:schemeClr val="tx1"/>
                </a:solidFill>
              </a:rPr>
              <a:t>-ben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err="1" smtClean="0">
                <a:solidFill>
                  <a:schemeClr val="tx1"/>
                </a:solidFill>
              </a:rPr>
              <a:t>tanul</a:t>
            </a:r>
            <a:r>
              <a:rPr lang="hu-HU" altLang="hu-HU" dirty="0" smtClean="0">
                <a:solidFill>
                  <a:schemeClr val="tx1"/>
                </a:solidFill>
              </a:rPr>
              <a:t>ás</a:t>
            </a:r>
            <a:endParaRPr lang="hu-H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52" y="3068959"/>
            <a:ext cx="6873240" cy="34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smtClean="0">
                <a:solidFill>
                  <a:schemeClr val="tx1"/>
                </a:solidFill>
              </a:rPr>
              <a:t>Tanítás egy hibafüggvény optimalizálásával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hu-HU" sz="2800" dirty="0" smtClean="0"/>
              <a:t>Ehhez </a:t>
            </a:r>
            <a:r>
              <a:rPr lang="hu-HU" sz="2800" dirty="0"/>
              <a:t>a módszercsaládhoz valahogy számszerűsítenünk kell az osztályozó </a:t>
            </a:r>
            <a:r>
              <a:rPr lang="hu-HU" sz="2800" b="1" dirty="0"/>
              <a:t>hibáját </a:t>
            </a:r>
            <a:r>
              <a:rPr lang="hu-HU" sz="2800" dirty="0"/>
              <a:t>egy </a:t>
            </a:r>
            <a:r>
              <a:rPr lang="hu-HU" sz="2800" dirty="0" smtClean="0"/>
              <a:t>függvény definiálásával</a:t>
            </a:r>
            <a:endParaRPr lang="hu-HU" sz="2800" dirty="0"/>
          </a:p>
          <a:p>
            <a:pPr lvl="1"/>
            <a:r>
              <a:rPr lang="hu-HU" sz="2400" dirty="0"/>
              <a:t>E függvényt többféleképpen hívják: célfüggvény, költségfüggvény, hibafüggvény…</a:t>
            </a:r>
          </a:p>
          <a:p>
            <a:r>
              <a:rPr lang="hu-HU" sz="2800" dirty="0"/>
              <a:t>A függvény változói </a:t>
            </a:r>
            <a:r>
              <a:rPr lang="hu-HU" sz="2800" dirty="0" smtClean="0"/>
              <a:t>a </a:t>
            </a:r>
            <a:r>
              <a:rPr lang="hu-HU" sz="2800" dirty="0"/>
              <a:t>súlyok </a:t>
            </a:r>
            <a:r>
              <a:rPr lang="hu-HU" sz="2800" dirty="0" smtClean="0"/>
              <a:t>lesznek</a:t>
            </a:r>
          </a:p>
          <a:p>
            <a:r>
              <a:rPr lang="hu-HU" sz="2800" dirty="0"/>
              <a:t>Az optimális súlyértékeket a hibafüggvény optimalizálásával </a:t>
            </a:r>
            <a:r>
              <a:rPr lang="hu-HU" sz="2800" dirty="0" smtClean="0"/>
              <a:t>(ált. minimalizálásával) fogjuk megtalálni</a:t>
            </a:r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04011"/>
            <a:ext cx="4860697" cy="237338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8832304" y="3531741"/>
            <a:ext cx="1728192" cy="689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7574631" cy="4525963"/>
          </a:xfrm>
        </p:spPr>
        <p:txBody>
          <a:bodyPr/>
          <a:lstStyle/>
          <a:p>
            <a:r>
              <a:rPr lang="hu-HU" sz="2800" dirty="0"/>
              <a:t>A </a:t>
            </a:r>
            <a:r>
              <a:rPr lang="hu-HU" sz="2800" dirty="0" err="1"/>
              <a:t>Bayes</a:t>
            </a:r>
            <a:r>
              <a:rPr lang="hu-HU" sz="2800" dirty="0"/>
              <a:t> </a:t>
            </a:r>
            <a:r>
              <a:rPr lang="hu-HU" sz="2800" dirty="0" smtClean="0"/>
              <a:t>döntési </a:t>
            </a:r>
            <a:r>
              <a:rPr lang="hu-HU" sz="2800" dirty="0"/>
              <a:t>szabályhoz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vagy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800" dirty="0" smtClean="0"/>
              <a:t>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</a:t>
            </a:r>
            <a:r>
              <a:rPr lang="hu-HU" sz="2800" dirty="0"/>
              <a:t>ismerete szükséges</a:t>
            </a:r>
          </a:p>
          <a:p>
            <a:r>
              <a:rPr lang="hu-HU" sz="2800" dirty="0"/>
              <a:t>Megnéztük, hogyan lehet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 smtClean="0"/>
              <a:t>-</a:t>
            </a:r>
            <a:r>
              <a:rPr lang="hu-HU" sz="2800" dirty="0" err="1"/>
              <a:t>et</a:t>
            </a:r>
            <a:r>
              <a:rPr lang="hu-HU" sz="2800" dirty="0"/>
              <a:t> becsülni Gauss-görbével, vagy </a:t>
            </a:r>
            <a:r>
              <a:rPr lang="hu-HU" sz="2800" dirty="0" smtClean="0"/>
              <a:t>több </a:t>
            </a:r>
            <a:r>
              <a:rPr lang="hu-HU" sz="2800" dirty="0"/>
              <a:t>Gauss-görbe súlyozott </a:t>
            </a:r>
            <a:r>
              <a:rPr lang="hu-HU" sz="2800" dirty="0" smtClean="0"/>
              <a:t>összegeként</a:t>
            </a:r>
            <a:r>
              <a:rPr lang="en-US" sz="2800" dirty="0" smtClean="0"/>
              <a:t> (Gauss-</a:t>
            </a:r>
            <a:r>
              <a:rPr lang="hu-HU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kever</a:t>
            </a:r>
            <a:r>
              <a:rPr lang="hu-HU" sz="2800" dirty="0" smtClean="0"/>
              <a:t>ékmodell)</a:t>
            </a:r>
            <a:endParaRPr lang="hu-HU" sz="2800" dirty="0"/>
          </a:p>
          <a:p>
            <a:r>
              <a:rPr lang="hu-HU" sz="2800" dirty="0"/>
              <a:t>Azt is láttuk, hogy az osztályonkénti eloszlások modellezésével egyúttal implicit módon a döntési felületet is megadjuk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916832"/>
            <a:ext cx="354937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Hibafüggvény minimalizálása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278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Í</a:t>
            </a:r>
            <a:r>
              <a:rPr lang="hu-HU" sz="2800" kern="0" dirty="0" smtClean="0"/>
              <a:t>gy a </a:t>
            </a:r>
            <a:r>
              <a:rPr lang="hu-HU" sz="2800" kern="0" dirty="0"/>
              <a:t>gépi tanulási feladat </a:t>
            </a:r>
            <a:r>
              <a:rPr lang="hu-HU" sz="2800" b="1" kern="0" dirty="0"/>
              <a:t>optimalizálási </a:t>
            </a:r>
            <a:r>
              <a:rPr lang="hu-HU" sz="2800" kern="0" dirty="0"/>
              <a:t>feladatba megy át</a:t>
            </a:r>
          </a:p>
          <a:p>
            <a:r>
              <a:rPr lang="hu-HU" sz="2800" kern="0" dirty="0"/>
              <a:t>A legegyszerűbb esetekben a globális optimum </a:t>
            </a:r>
            <a:r>
              <a:rPr lang="hu-HU" sz="2800" b="1" kern="0" dirty="0"/>
              <a:t>zárt képlettel </a:t>
            </a:r>
            <a:r>
              <a:rPr lang="hu-HU" sz="2800" kern="0" dirty="0"/>
              <a:t>megadható</a:t>
            </a:r>
          </a:p>
          <a:p>
            <a:r>
              <a:rPr lang="hu-HU" sz="2800" kern="0" dirty="0"/>
              <a:t>Bonyolultabb esetekben </a:t>
            </a:r>
            <a:r>
              <a:rPr lang="hu-HU" sz="2800" b="1" kern="0" dirty="0"/>
              <a:t>iteratív</a:t>
            </a:r>
            <a:r>
              <a:rPr lang="hu-HU" sz="2800" kern="0" dirty="0"/>
              <a:t> algoritmusokat fogunk használni</a:t>
            </a:r>
          </a:p>
          <a:p>
            <a:pPr lvl="1"/>
            <a:r>
              <a:rPr lang="hu-HU" sz="2400" kern="0" dirty="0"/>
              <a:t>A legnehezebb esetekben ezek az iteratív algoritmusok is csak lokális </a:t>
            </a:r>
            <a:r>
              <a:rPr lang="hu-HU" sz="2400" kern="0" dirty="0" err="1"/>
              <a:t>optimumhelyet</a:t>
            </a:r>
            <a:r>
              <a:rPr lang="hu-HU" sz="2400" kern="0" dirty="0"/>
              <a:t> fognak garantálni, nem </a:t>
            </a:r>
            <a:r>
              <a:rPr lang="hu-HU" sz="2400" kern="0" dirty="0" err="1"/>
              <a:t>globálisat</a:t>
            </a:r>
            <a:endParaRPr lang="hu-HU" sz="2400" kern="0" dirty="0"/>
          </a:p>
          <a:p>
            <a:endParaRPr lang="hu-HU" sz="24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84784"/>
            <a:ext cx="4789440" cy="31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031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A </a:t>
            </a:r>
            <a:r>
              <a:rPr lang="hu-HU" sz="2800" kern="0" dirty="0"/>
              <a:t>legegyszerűbb általános optimalizáló </a:t>
            </a:r>
            <a:r>
              <a:rPr lang="hu-HU" sz="2800" kern="0" dirty="0" smtClean="0"/>
              <a:t>algoritmus </a:t>
            </a:r>
            <a:r>
              <a:rPr lang="hu-HU" sz="2800" kern="0" dirty="0"/>
              <a:t>többváltozós függvényekre</a:t>
            </a:r>
          </a:p>
          <a:p>
            <a:r>
              <a:rPr lang="hu-HU" sz="2800" kern="0" dirty="0" err="1"/>
              <a:t>Tfh</a:t>
            </a:r>
            <a:r>
              <a:rPr lang="hu-HU" sz="2800" kern="0" dirty="0"/>
              <a:t>. minimalizálni akarjuk az alábbi sokváltozós függvényt</a:t>
            </a:r>
            <a:r>
              <a:rPr lang="hu-HU" sz="2800" kern="0" dirty="0" smtClean="0"/>
              <a:t>:</a:t>
            </a:r>
          </a:p>
          <a:p>
            <a:pPr marL="0" indent="0">
              <a:buNone/>
            </a:pPr>
            <a:r>
              <a:rPr lang="hu-HU" sz="2800" kern="0" dirty="0"/>
              <a:t>	</a:t>
            </a:r>
            <a:r>
              <a:rPr lang="hu-HU" sz="2800" kern="0" dirty="0" smtClean="0"/>
              <a:t>	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J(w) 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J(w</a:t>
            </a:r>
            <a:r>
              <a:rPr 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kern="0" dirty="0"/>
          </a:p>
          <a:p>
            <a:r>
              <a:rPr lang="hu-HU" sz="2800" kern="0" dirty="0"/>
              <a:t>Tudjuk, hogy a minimumpontban </a:t>
            </a:r>
            <a:r>
              <a:rPr lang="hu-HU" sz="2800" b="1" kern="0" dirty="0"/>
              <a:t>a derivált</a:t>
            </a:r>
            <a:r>
              <a:rPr lang="hu-HU" sz="2800" kern="0" dirty="0"/>
              <a:t> (gradiens) </a:t>
            </a:r>
            <a:r>
              <a:rPr lang="hu-HU" sz="2800" b="1" kern="0" dirty="0"/>
              <a:t>nulla</a:t>
            </a:r>
          </a:p>
          <a:p>
            <a:pPr lvl="1"/>
            <a:r>
              <a:rPr lang="hu-HU" sz="2400" kern="0" dirty="0"/>
              <a:t>Elvileg ki kellene számolnunk a gradienst, majd </a:t>
            </a:r>
            <a:r>
              <a:rPr lang="en-US" sz="2400" kern="0" dirty="0" smtClean="0"/>
              <a:t>(</a:t>
            </a:r>
            <a:r>
              <a:rPr lang="en-US" sz="2400" kern="0" dirty="0" err="1" smtClean="0"/>
              <a:t>analitikusan</a:t>
            </a:r>
            <a:r>
              <a:rPr lang="en-US" sz="2400" kern="0" dirty="0" smtClean="0"/>
              <a:t>) </a:t>
            </a:r>
            <a:r>
              <a:rPr lang="en-US" sz="2400" kern="0" dirty="0" err="1" smtClean="0"/>
              <a:t>megta</a:t>
            </a:r>
            <a:r>
              <a:rPr lang="hu-HU" sz="2400" kern="0" dirty="0" err="1" smtClean="0"/>
              <a:t>lálni</a:t>
            </a:r>
            <a:r>
              <a:rPr lang="hu-HU" sz="2400" kern="0" dirty="0" smtClean="0"/>
              <a:t> a </a:t>
            </a:r>
            <a:r>
              <a:rPr lang="hu-HU" sz="2400" kern="0" dirty="0" err="1" smtClean="0"/>
              <a:t>zérushelyét</a:t>
            </a:r>
            <a:r>
              <a:rPr lang="hu-HU" sz="2400" kern="0" dirty="0" smtClean="0"/>
              <a:t>:</a:t>
            </a:r>
            <a:endParaRPr lang="hu-HU" sz="2400" kern="0" dirty="0"/>
          </a:p>
          <a:p>
            <a:endParaRPr lang="hu-HU" sz="2800" kern="0" dirty="0"/>
          </a:p>
          <a:p>
            <a:endParaRPr lang="hu-HU" sz="2800" kern="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89" y="4221088"/>
            <a:ext cx="369049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5990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err="1"/>
              <a:t>Sajnos</a:t>
            </a:r>
            <a:r>
              <a:rPr lang="en-US" sz="2800" kern="0" dirty="0"/>
              <a:t> </a:t>
            </a:r>
            <a:r>
              <a:rPr lang="en-US" sz="2800" kern="0" dirty="0" err="1"/>
              <a:t>sok</a:t>
            </a:r>
            <a:r>
              <a:rPr lang="en-US" sz="2800" kern="0" dirty="0"/>
              <a:t> </a:t>
            </a:r>
            <a:r>
              <a:rPr lang="en-US" sz="2800" kern="0" dirty="0" err="1"/>
              <a:t>gyakorlati</a:t>
            </a:r>
            <a:r>
              <a:rPr lang="en-US" sz="2800" kern="0" dirty="0"/>
              <a:t> </a:t>
            </a:r>
            <a:r>
              <a:rPr lang="en-US" sz="2800" kern="0" dirty="0" err="1"/>
              <a:t>esetben</a:t>
            </a:r>
            <a:r>
              <a:rPr lang="en-US" sz="2800" kern="0" dirty="0"/>
              <a:t> </a:t>
            </a:r>
            <a:r>
              <a:rPr lang="hu-HU" sz="2800" kern="0" dirty="0" smtClean="0"/>
              <a:t>túl nehéz feladat </a:t>
            </a:r>
            <a:r>
              <a:rPr lang="en-US" sz="2800" kern="0" dirty="0" err="1" smtClean="0"/>
              <a:t>analitikusan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megtal</a:t>
            </a:r>
            <a:r>
              <a:rPr lang="hu-HU" sz="2800" kern="0" dirty="0" err="1" smtClean="0"/>
              <a:t>álni</a:t>
            </a:r>
            <a:r>
              <a:rPr lang="hu-HU" sz="2800" kern="0" dirty="0" smtClean="0"/>
              <a:t> a gradiens </a:t>
            </a:r>
            <a:r>
              <a:rPr lang="hu-HU" sz="2800" kern="0" dirty="0" err="1" smtClean="0"/>
              <a:t>zérushelyét</a:t>
            </a:r>
            <a:endParaRPr lang="en-US" sz="2800" kern="0" dirty="0"/>
          </a:p>
          <a:p>
            <a:r>
              <a:rPr lang="en-US" sz="2800" kern="0" dirty="0"/>
              <a:t>A gradient descent </a:t>
            </a:r>
            <a:r>
              <a:rPr lang="en-US" sz="2800" kern="0" dirty="0" err="1"/>
              <a:t>algoritmus</a:t>
            </a:r>
            <a:r>
              <a:rPr lang="en-US" sz="2800" kern="0" dirty="0"/>
              <a:t> </a:t>
            </a:r>
            <a:r>
              <a:rPr lang="hu-HU" sz="2800" kern="0" dirty="0" smtClean="0"/>
              <a:t>ehelyett </a:t>
            </a:r>
            <a:r>
              <a:rPr lang="en-US" sz="2800" b="1" kern="0" dirty="0" err="1" smtClean="0"/>
              <a:t>iteratívan</a:t>
            </a:r>
            <a:r>
              <a:rPr lang="en-US" sz="2800" b="1" kern="0" dirty="0" smtClean="0"/>
              <a:t> </a:t>
            </a:r>
            <a:r>
              <a:rPr lang="en-US" sz="2800" kern="0" dirty="0" err="1"/>
              <a:t>csökkenti</a:t>
            </a:r>
            <a:r>
              <a:rPr lang="en-US" sz="2800" kern="0" dirty="0"/>
              <a:t> a </a:t>
            </a:r>
            <a:r>
              <a:rPr lang="en-US" sz="2800" kern="0" dirty="0" err="1"/>
              <a:t>célfüggvény</a:t>
            </a:r>
            <a:r>
              <a:rPr lang="en-US" sz="2800" kern="0" dirty="0"/>
              <a:t> </a:t>
            </a:r>
            <a:r>
              <a:rPr lang="en-US" sz="2800" kern="0" dirty="0" err="1" smtClean="0"/>
              <a:t>értékét</a:t>
            </a:r>
            <a:endParaRPr lang="hu-HU" sz="2800" kern="0" dirty="0" smtClean="0"/>
          </a:p>
          <a:p>
            <a:pPr lvl="1"/>
            <a:r>
              <a:rPr lang="hu-HU" sz="2400" kern="0" dirty="0" smtClean="0"/>
              <a:t>M</a:t>
            </a:r>
            <a:r>
              <a:rPr lang="en-US" sz="2400" kern="0" dirty="0" err="1" smtClean="0"/>
              <a:t>indig</a:t>
            </a:r>
            <a:r>
              <a:rPr lang="en-US" sz="2400" kern="0" dirty="0" smtClean="0"/>
              <a:t> </a:t>
            </a:r>
            <a:r>
              <a:rPr lang="en-US" sz="2400" kern="0" dirty="0"/>
              <a:t>a </a:t>
            </a:r>
            <a:r>
              <a:rPr lang="en-US" sz="2400" kern="0" dirty="0" err="1"/>
              <a:t>legmeredekebb</a:t>
            </a:r>
            <a:r>
              <a:rPr lang="en-US" sz="2400" kern="0" dirty="0"/>
              <a:t> </a:t>
            </a:r>
            <a:r>
              <a:rPr lang="en-US" sz="2400" kern="0" dirty="0" err="1"/>
              <a:t>csökkenés</a:t>
            </a:r>
            <a:r>
              <a:rPr lang="en-US" sz="2400" kern="0" dirty="0"/>
              <a:t> </a:t>
            </a:r>
            <a:r>
              <a:rPr lang="en-US" sz="2400" kern="0" dirty="0" err="1"/>
              <a:t>irányába</a:t>
            </a:r>
            <a:r>
              <a:rPr lang="en-US" sz="2400" kern="0" dirty="0"/>
              <a:t> </a:t>
            </a:r>
            <a:r>
              <a:rPr lang="en-US" sz="2400" kern="0" dirty="0" err="1" smtClean="0"/>
              <a:t>lépve</a:t>
            </a:r>
            <a:r>
              <a:rPr lang="hu-HU" sz="2400" kern="0" dirty="0" smtClean="0"/>
              <a:t>…</a:t>
            </a:r>
          </a:p>
          <a:p>
            <a:pPr lvl="1"/>
            <a:r>
              <a:rPr lang="hu-HU" sz="2400" kern="0" dirty="0" smtClean="0"/>
              <a:t>…</a:t>
            </a:r>
            <a:r>
              <a:rPr lang="en-US" sz="2400" kern="0" dirty="0" err="1" smtClean="0"/>
              <a:t>amely</a:t>
            </a:r>
            <a:r>
              <a:rPr lang="en-US" sz="2400" kern="0" dirty="0" smtClean="0"/>
              <a:t> </a:t>
            </a:r>
            <a:r>
              <a:rPr lang="en-US" sz="2400" kern="0" dirty="0" err="1"/>
              <a:t>irányt</a:t>
            </a:r>
            <a:r>
              <a:rPr lang="en-US" sz="2400" kern="0" dirty="0"/>
              <a:t> a </a:t>
            </a:r>
            <a:r>
              <a:rPr lang="en-US" sz="2400" kern="0" dirty="0" err="1"/>
              <a:t>gradiensvektor</a:t>
            </a:r>
            <a:r>
              <a:rPr lang="en-US" sz="2400" kern="0" dirty="0"/>
              <a:t> </a:t>
            </a:r>
            <a:r>
              <a:rPr lang="en-US" sz="2400" kern="0" dirty="0" err="1"/>
              <a:t>segítségével</a:t>
            </a:r>
            <a:r>
              <a:rPr lang="en-US" sz="2400" kern="0" dirty="0"/>
              <a:t> </a:t>
            </a:r>
            <a:r>
              <a:rPr lang="en-US" sz="2400" kern="0" dirty="0" err="1"/>
              <a:t>határoz</a:t>
            </a:r>
            <a:r>
              <a:rPr lang="en-US" sz="2400" kern="0" dirty="0"/>
              <a:t> meg</a:t>
            </a:r>
            <a:endParaRPr lang="hu-HU" sz="2400" kern="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268760"/>
            <a:ext cx="4762500" cy="28670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4365104"/>
            <a:ext cx="3272590" cy="24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szemléltetése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1340768"/>
            <a:ext cx="7953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– az iteratív algoritmus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275583"/>
            <a:ext cx="7162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 </a:t>
            </a:r>
            <a:r>
              <a:rPr lang="hu-HU" altLang="hu-HU" dirty="0" err="1" smtClean="0">
                <a:solidFill>
                  <a:schemeClr val="tx1"/>
                </a:solidFill>
              </a:rPr>
              <a:t>gradient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descent</a:t>
            </a:r>
            <a:r>
              <a:rPr lang="hu-HU" altLang="hu-HU" dirty="0" smtClean="0">
                <a:solidFill>
                  <a:schemeClr val="tx1"/>
                </a:solidFill>
              </a:rPr>
              <a:t> gyenge pontjai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83667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A </a:t>
            </a:r>
            <a:r>
              <a:rPr lang="hu-HU" sz="2800" kern="0" dirty="0" err="1"/>
              <a:t>gradient</a:t>
            </a:r>
            <a:r>
              <a:rPr lang="hu-HU" sz="2800" kern="0" dirty="0"/>
              <a:t> </a:t>
            </a:r>
            <a:r>
              <a:rPr lang="hu-HU" sz="2800" kern="0" dirty="0" err="1"/>
              <a:t>descent</a:t>
            </a:r>
            <a:r>
              <a:rPr lang="hu-HU" sz="2800" kern="0" dirty="0"/>
              <a:t> elakadhat lokális optimumban</a:t>
            </a:r>
          </a:p>
          <a:p>
            <a:pPr lvl="1"/>
            <a:endParaRPr lang="hu-HU" sz="2400" kern="0" dirty="0"/>
          </a:p>
          <a:p>
            <a:pPr lvl="1"/>
            <a:endParaRPr lang="hu-HU" sz="2400" kern="0" dirty="0" smtClean="0"/>
          </a:p>
          <a:p>
            <a:pPr lvl="1"/>
            <a:endParaRPr lang="hu-HU" sz="2400" kern="0" dirty="0"/>
          </a:p>
          <a:p>
            <a:pPr lvl="1"/>
            <a:endParaRPr lang="hu-HU" sz="2400" kern="0" dirty="0"/>
          </a:p>
          <a:p>
            <a:r>
              <a:rPr lang="hu-HU" sz="2800" kern="0" dirty="0"/>
              <a:t>Ha a tanulási ráta </a:t>
            </a:r>
            <a:r>
              <a:rPr lang="hu-HU" sz="2800" b="1" kern="0" dirty="0"/>
              <a:t>túl kicsi</a:t>
            </a:r>
            <a:r>
              <a:rPr lang="hu-HU" sz="2800" kern="0" dirty="0"/>
              <a:t>, az algoritmus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kern="0" dirty="0" smtClean="0"/>
              <a:t>lassan </a:t>
            </a:r>
            <a:r>
              <a:rPr lang="hu-HU" sz="2800" kern="0" dirty="0"/>
              <a:t>konvergál</a:t>
            </a:r>
          </a:p>
          <a:p>
            <a:r>
              <a:rPr lang="hu-HU" sz="2800" kern="0" dirty="0"/>
              <a:t>Ha a tanulási ráta </a:t>
            </a:r>
            <a:r>
              <a:rPr lang="hu-HU" sz="2800" b="1" kern="0" dirty="0"/>
              <a:t>túl nagy</a:t>
            </a:r>
            <a:r>
              <a:rPr lang="hu-HU" sz="2800" kern="0" dirty="0"/>
              <a:t>, nem találjuk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kern="0" dirty="0" smtClean="0"/>
              <a:t>meg </a:t>
            </a:r>
            <a:r>
              <a:rPr lang="hu-HU" sz="2800" kern="0" dirty="0"/>
              <a:t>az optimumot</a:t>
            </a:r>
          </a:p>
          <a:p>
            <a:pPr lvl="1"/>
            <a:r>
              <a:rPr lang="hu-HU" sz="2400" kern="0" dirty="0"/>
              <a:t>Ezért általában nagy tanulási rátával kezdünk,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kern="0" dirty="0" smtClean="0"/>
              <a:t>majd </a:t>
            </a:r>
            <a:r>
              <a:rPr lang="hu-HU" sz="2400" kern="0" dirty="0"/>
              <a:t>fokozatosan </a:t>
            </a:r>
            <a:r>
              <a:rPr lang="hu-HU" sz="2400" b="1" kern="0" dirty="0"/>
              <a:t>csökkentjük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11338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2" y="4221088"/>
            <a:ext cx="4667435" cy="19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 </a:t>
            </a:r>
            <a:r>
              <a:rPr lang="hu-HU" altLang="hu-HU" dirty="0" err="1" smtClean="0">
                <a:solidFill>
                  <a:schemeClr val="tx1"/>
                </a:solidFill>
              </a:rPr>
              <a:t>gradient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descent</a:t>
            </a:r>
            <a:r>
              <a:rPr lang="hu-HU" altLang="hu-HU" smtClean="0">
                <a:solidFill>
                  <a:schemeClr val="tx1"/>
                </a:solidFill>
              </a:rPr>
              <a:t> változatai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73586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Az aktuális modell (paraméter-értékek) hibáját általában a </a:t>
            </a:r>
            <a:r>
              <a:rPr lang="hu-HU" sz="2800" b="1" kern="0" dirty="0" smtClean="0"/>
              <a:t>hibafüggvény </a:t>
            </a:r>
            <a:r>
              <a:rPr lang="hu-HU" sz="2800" b="1" kern="0" dirty="0"/>
              <a:t>összes tanítópontban </a:t>
            </a:r>
            <a:r>
              <a:rPr lang="hu-HU" sz="2800" kern="0" dirty="0"/>
              <a:t>felvett értékének </a:t>
            </a:r>
            <a:r>
              <a:rPr lang="hu-HU" sz="2800" b="1" kern="0" dirty="0"/>
              <a:t>összegeként</a:t>
            </a:r>
            <a:r>
              <a:rPr lang="hu-HU" sz="2800" kern="0" dirty="0"/>
              <a:t> definiáljuk</a:t>
            </a:r>
          </a:p>
          <a:p>
            <a:pPr lvl="1"/>
            <a:r>
              <a:rPr lang="hu-HU" sz="2400" kern="0" dirty="0"/>
              <a:t>Ebben az esetben az algoritmus nagyon hasonlóan működik, mint a </a:t>
            </a:r>
            <a:r>
              <a:rPr lang="hu-HU" sz="2400" kern="0" dirty="0" err="1"/>
              <a:t>perceptron</a:t>
            </a:r>
            <a:r>
              <a:rPr lang="hu-HU" sz="2400" kern="0" dirty="0"/>
              <a:t> algoritmus </a:t>
            </a:r>
            <a:r>
              <a:rPr lang="hu-HU" sz="2400" kern="0" dirty="0" err="1"/>
              <a:t>off-line</a:t>
            </a:r>
            <a:r>
              <a:rPr lang="hu-HU" sz="2400" kern="0" dirty="0"/>
              <a:t> avagy „batch” verziója</a:t>
            </a:r>
          </a:p>
          <a:p>
            <a:r>
              <a:rPr lang="hu-HU" sz="2800" kern="0" dirty="0"/>
              <a:t>Azonban használhatjuk az algoritmus </a:t>
            </a:r>
            <a:r>
              <a:rPr lang="hu-HU" sz="2800" kern="0" dirty="0" smtClean="0"/>
              <a:t>online </a:t>
            </a:r>
            <a:r>
              <a:rPr lang="hu-HU" sz="2800" kern="0" dirty="0"/>
              <a:t>vagy </a:t>
            </a:r>
            <a:r>
              <a:rPr lang="hu-HU" sz="2800" kern="0" dirty="0" err="1"/>
              <a:t>semi-batch</a:t>
            </a:r>
            <a:r>
              <a:rPr lang="hu-HU" sz="2800" kern="0" dirty="0"/>
              <a:t> verzióját is – ilyenkor az adatokat </a:t>
            </a:r>
            <a:r>
              <a:rPr lang="hu-HU" sz="2800" kern="0" dirty="0" err="1"/>
              <a:t>batch-ekre</a:t>
            </a:r>
            <a:r>
              <a:rPr lang="hu-HU" sz="2800" kern="0" dirty="0"/>
              <a:t> </a:t>
            </a:r>
            <a:r>
              <a:rPr lang="hu-HU" sz="2800" kern="0" dirty="0" smtClean="0"/>
              <a:t>bontjuk</a:t>
            </a:r>
          </a:p>
          <a:p>
            <a:pPr lvl="1"/>
            <a:r>
              <a:rPr lang="hu-HU" sz="2400" kern="0" dirty="0" smtClean="0"/>
              <a:t>Ez a </a:t>
            </a:r>
            <a:r>
              <a:rPr lang="hu-HU" sz="2400" b="1" kern="0" dirty="0" err="1" smtClean="0"/>
              <a:t>Stochastic</a:t>
            </a:r>
            <a:r>
              <a:rPr lang="hu-HU" sz="2400" b="1" kern="0" dirty="0" smtClean="0"/>
              <a:t> </a:t>
            </a:r>
            <a:r>
              <a:rPr lang="hu-HU" sz="2400" b="1" kern="0" dirty="0" err="1" smtClean="0"/>
              <a:t>Gradient</a:t>
            </a:r>
            <a:r>
              <a:rPr lang="hu-HU" sz="2400" b="1" kern="0" dirty="0" smtClean="0"/>
              <a:t> </a:t>
            </a:r>
            <a:r>
              <a:rPr lang="hu-HU" sz="2400" b="1" kern="0" dirty="0" err="1" smtClean="0"/>
              <a:t>Descent</a:t>
            </a:r>
            <a:r>
              <a:rPr lang="hu-HU" sz="2400" kern="0" dirty="0" smtClean="0"/>
              <a:t> (SGD)</a:t>
            </a:r>
            <a:endParaRPr lang="hu-HU" sz="24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238995"/>
            <a:ext cx="4330265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Stochastic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Gradient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93748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Az </a:t>
            </a:r>
            <a:r>
              <a:rPr lang="hu-HU" sz="2800" kern="0" dirty="0"/>
              <a:t>adatokat </a:t>
            </a:r>
            <a:r>
              <a:rPr lang="hu-HU" sz="2800" kern="0" dirty="0" err="1"/>
              <a:t>batch-ekre</a:t>
            </a:r>
            <a:r>
              <a:rPr lang="hu-HU" sz="2800" kern="0" dirty="0"/>
              <a:t> bontjuk</a:t>
            </a:r>
          </a:p>
          <a:p>
            <a:pPr lvl="1"/>
            <a:r>
              <a:rPr lang="hu-HU" sz="2400" kern="0" dirty="0"/>
              <a:t>Ilyenkor a hibát egyetlen példán, vagy </a:t>
            </a:r>
            <a:r>
              <a:rPr lang="hu-HU" sz="2400" b="1" kern="0" dirty="0"/>
              <a:t>a példák egy részén </a:t>
            </a:r>
            <a:r>
              <a:rPr lang="hu-HU" sz="2400" kern="0" dirty="0" smtClean="0"/>
              <a:t>(</a:t>
            </a:r>
            <a:r>
              <a:rPr lang="hu-HU" sz="2400" b="1" kern="0" dirty="0"/>
              <a:t>batch</a:t>
            </a:r>
            <a:r>
              <a:rPr lang="hu-HU" sz="2400" kern="0" dirty="0"/>
              <a:t>) számítjuk ki, majd frissítjük a paramétereket</a:t>
            </a:r>
          </a:p>
          <a:p>
            <a:r>
              <a:rPr lang="hu-HU" sz="2800" kern="0" dirty="0" smtClean="0"/>
              <a:t>A </a:t>
            </a:r>
            <a:r>
              <a:rPr lang="hu-HU" sz="2800" kern="0" dirty="0"/>
              <a:t>hibát minden iterációban a példák más-más részhalmazán számoljuk, </a:t>
            </a:r>
            <a:r>
              <a:rPr lang="hu-HU" sz="2800" kern="0" dirty="0" smtClean="0"/>
              <a:t>bár a hibafüggvényben az összes példa szerepel</a:t>
            </a:r>
          </a:p>
          <a:p>
            <a:pPr lvl="1"/>
            <a:r>
              <a:rPr lang="hu-HU" sz="2400" kern="0" dirty="0" smtClean="0"/>
              <a:t>Minden </a:t>
            </a:r>
            <a:r>
              <a:rPr lang="hu-HU" sz="2400" kern="0" dirty="0"/>
              <a:t>lépésben az eredeti hibafüggvény kicsit más verzióját </a:t>
            </a:r>
            <a:r>
              <a:rPr lang="hu-HU" sz="2400" kern="0" dirty="0" smtClean="0"/>
              <a:t>optimalizáljuk</a:t>
            </a:r>
            <a:endParaRPr lang="hu-HU" sz="2400" kern="0" dirty="0"/>
          </a:p>
          <a:p>
            <a:pPr lvl="1"/>
            <a:r>
              <a:rPr lang="hu-HU" sz="2400" kern="0" dirty="0"/>
              <a:t>Ez egy kis véletlenszerűséget visz az eljárásba</a:t>
            </a:r>
          </a:p>
          <a:p>
            <a:pPr lvl="1"/>
            <a:r>
              <a:rPr lang="hu-HU" sz="2400" kern="0" dirty="0"/>
              <a:t>De ez a gyakorlatban nem árt, sőt inkább segíti a lokális optimumok elkerülését, és gyorsabb </a:t>
            </a:r>
            <a:r>
              <a:rPr lang="hu-HU" sz="2400" kern="0" dirty="0" smtClean="0"/>
              <a:t>konvergenciához is vezet</a:t>
            </a:r>
            <a:endParaRPr lang="hu-HU" sz="24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3578398"/>
            <a:ext cx="1883272" cy="24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smtClean="0">
                <a:solidFill>
                  <a:schemeClr val="tx1"/>
                </a:solidFill>
              </a:rPr>
              <a:t>A </a:t>
            </a:r>
            <a:r>
              <a:rPr lang="hu-HU" altLang="hu-HU" sz="4200" dirty="0" err="1" smtClean="0">
                <a:solidFill>
                  <a:schemeClr val="tx1"/>
                </a:solidFill>
              </a:rPr>
              <a:t>Mean</a:t>
            </a:r>
            <a:r>
              <a:rPr lang="hu-HU" altLang="hu-HU" sz="4200" dirty="0" smtClean="0">
                <a:solidFill>
                  <a:schemeClr val="tx1"/>
                </a:solidFill>
              </a:rPr>
              <a:t> </a:t>
            </a:r>
            <a:r>
              <a:rPr lang="hu-HU" altLang="hu-HU" sz="4200" dirty="0" err="1" smtClean="0">
                <a:solidFill>
                  <a:schemeClr val="tx1"/>
                </a:solidFill>
              </a:rPr>
              <a:t>Squared</a:t>
            </a:r>
            <a:r>
              <a:rPr lang="hu-HU" altLang="hu-HU" sz="4200" dirty="0" smtClean="0">
                <a:solidFill>
                  <a:schemeClr val="tx1"/>
                </a:solidFill>
              </a:rPr>
              <a:t> </a:t>
            </a:r>
            <a:r>
              <a:rPr lang="hu-HU" altLang="hu-HU" sz="4200" dirty="0" err="1" smtClean="0">
                <a:solidFill>
                  <a:schemeClr val="tx1"/>
                </a:solidFill>
              </a:rPr>
              <a:t>Error</a:t>
            </a:r>
            <a:r>
              <a:rPr lang="hu-HU" altLang="hu-HU" sz="4200" dirty="0" smtClean="0">
                <a:solidFill>
                  <a:schemeClr val="tx1"/>
                </a:solidFill>
              </a:rPr>
              <a:t> (MSE) hibafüggvény</a:t>
            </a:r>
            <a:endParaRPr lang="hu-HU" sz="42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Olyan </a:t>
            </a:r>
            <a:r>
              <a:rPr lang="hu-H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kern="0" dirty="0"/>
              <a:t> súlyvektort keresünk, </a:t>
            </a:r>
            <a:r>
              <a:rPr lang="hu-HU" sz="2800" kern="0" dirty="0" smtClean="0"/>
              <a:t>amelyre</a:t>
            </a:r>
            <a:r>
              <a:rPr lang="en-US" sz="2800" kern="0" dirty="0" smtClean="0"/>
              <a:t>	</a:t>
            </a:r>
            <a:r>
              <a:rPr lang="en-US" sz="2800" kern="0" dirty="0"/>
              <a:t>	</a:t>
            </a:r>
            <a:r>
              <a:rPr lang="en-US" sz="2800" kern="0" dirty="0" smtClean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kern="0" dirty="0"/>
          </a:p>
          <a:p>
            <a:r>
              <a:rPr lang="hu-HU" sz="2800" kern="0" dirty="0"/>
              <a:t>Definiáljunk </a:t>
            </a:r>
            <a:r>
              <a:rPr lang="hu-H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kern="0" dirty="0"/>
              <a:t> célértékeket minden mintához:  </a:t>
            </a:r>
            <a:r>
              <a:rPr lang="en-US" sz="2800" kern="0" dirty="0" smtClean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kern="0" dirty="0"/>
          </a:p>
          <a:p>
            <a:r>
              <a:rPr lang="hu-HU" sz="2800" kern="0" dirty="0"/>
              <a:t>És definiáljuk a tanítás hibáját így: </a:t>
            </a:r>
          </a:p>
          <a:p>
            <a:endParaRPr lang="hu-HU" sz="2800" kern="0" dirty="0"/>
          </a:p>
          <a:p>
            <a:r>
              <a:rPr lang="hu-HU" sz="2800" kern="0" dirty="0"/>
              <a:t>Ez lesz a „</a:t>
            </a:r>
            <a:r>
              <a:rPr lang="hu-HU" sz="2800" kern="0" dirty="0" err="1"/>
              <a:t>mean</a:t>
            </a:r>
            <a:r>
              <a:rPr lang="hu-HU" sz="2800" kern="0" dirty="0"/>
              <a:t> </a:t>
            </a:r>
            <a:r>
              <a:rPr lang="hu-HU" sz="2800" kern="0" dirty="0" err="1"/>
              <a:t>squared</a:t>
            </a:r>
            <a:r>
              <a:rPr lang="hu-HU" sz="2800" kern="0" dirty="0"/>
              <a:t> </a:t>
            </a:r>
            <a:r>
              <a:rPr lang="hu-HU" sz="2800" kern="0" dirty="0" err="1"/>
              <a:t>error</a:t>
            </a:r>
            <a:r>
              <a:rPr lang="hu-HU" sz="2800" kern="0" dirty="0"/>
              <a:t>” (átlagos négyzetes) hibafüggvény</a:t>
            </a:r>
          </a:p>
          <a:p>
            <a:pPr lvl="1"/>
            <a:r>
              <a:rPr lang="hu-HU" sz="2400" kern="0" dirty="0"/>
              <a:t>Ezzel a feladatot regressziós feladattá alakítottuk át</a:t>
            </a:r>
          </a:p>
          <a:p>
            <a:r>
              <a:rPr lang="hu-HU" sz="2800" kern="0" dirty="0" smtClean="0"/>
              <a:t>Ekkor a </a:t>
            </a:r>
            <a:r>
              <a:rPr lang="hu-HU" sz="2800" kern="0" dirty="0"/>
              <a:t>feladat </a:t>
            </a:r>
            <a:r>
              <a:rPr lang="hu-HU" sz="2800" kern="0" dirty="0" smtClean="0"/>
              <a:t>lineáris </a:t>
            </a:r>
            <a:r>
              <a:rPr lang="en-US" sz="2800" kern="0" dirty="0" smtClean="0">
                <a:sym typeface="Wingdings" panose="05000000000000000000" pitchFamily="2" charset="2"/>
              </a:rPr>
              <a:t></a:t>
            </a:r>
            <a:r>
              <a:rPr lang="hu-HU" sz="2800" kern="0" dirty="0" smtClean="0"/>
              <a:t> </a:t>
            </a:r>
            <a:r>
              <a:rPr lang="hu-HU" sz="2800" kern="0" dirty="0"/>
              <a:t>„</a:t>
            </a:r>
            <a:r>
              <a:rPr lang="hu-HU" sz="2800" kern="0" dirty="0" err="1"/>
              <a:t>least</a:t>
            </a:r>
            <a:r>
              <a:rPr lang="hu-HU" sz="2800" kern="0" dirty="0"/>
              <a:t> </a:t>
            </a:r>
            <a:r>
              <a:rPr lang="hu-HU" sz="2800" kern="0" dirty="0" err="1"/>
              <a:t>squares</a:t>
            </a:r>
            <a:r>
              <a:rPr lang="hu-HU" sz="2800" kern="0" dirty="0"/>
              <a:t> </a:t>
            </a:r>
            <a:r>
              <a:rPr lang="hu-HU" sz="2800" kern="0" dirty="0" err="1"/>
              <a:t>linear</a:t>
            </a:r>
            <a:r>
              <a:rPr lang="hu-HU" sz="2800" kern="0" dirty="0"/>
              <a:t> </a:t>
            </a:r>
            <a:r>
              <a:rPr lang="hu-HU" sz="2800" kern="0" dirty="0" err="1"/>
              <a:t>regression</a:t>
            </a:r>
            <a:r>
              <a:rPr lang="hu-HU" sz="2800" kern="0" dirty="0"/>
              <a:t>”</a:t>
            </a:r>
          </a:p>
          <a:p>
            <a:r>
              <a:rPr lang="hu-HU" sz="2800" kern="0" dirty="0" smtClean="0"/>
              <a:t>Megfelelő </a:t>
            </a:r>
            <a:r>
              <a:rPr lang="hu-H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kern="0" dirty="0" smtClean="0"/>
              <a:t>célértékek</a:t>
            </a:r>
            <a:r>
              <a:rPr lang="hu-HU" sz="2800" kern="0" dirty="0"/>
              <a:t>?</a:t>
            </a:r>
          </a:p>
          <a:p>
            <a:pPr lvl="1"/>
            <a:r>
              <a:rPr lang="hu-HU" sz="2400" kern="0" dirty="0"/>
              <a:t>Pozitívnak kell lenniük</a:t>
            </a:r>
          </a:p>
          <a:p>
            <a:pPr lvl="1"/>
            <a:r>
              <a:rPr lang="hu-HU" sz="2400" kern="0" dirty="0"/>
              <a:t>További információ híján </a:t>
            </a:r>
            <a:r>
              <a:rPr lang="hu-HU" sz="2400" kern="0" dirty="0" smtClean="0"/>
              <a:t>legyen</a:t>
            </a:r>
            <a:r>
              <a:rPr lang="en-US" sz="2400" kern="0" dirty="0" smtClean="0"/>
              <a:t>	</a:t>
            </a: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 =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hu-HU" sz="2400" kern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413892"/>
            <a:ext cx="19431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67503"/>
              </p:ext>
            </p:extLst>
          </p:nvPr>
        </p:nvGraphicFramePr>
        <p:xfrm>
          <a:off x="5052392" y="2492896"/>
          <a:ext cx="4572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name="Equation" r:id="rId6" imgW="2057400" imgH="431640" progId="Equation.3">
                  <p:embed/>
                </p:oleObj>
              </mc:Choice>
              <mc:Fallback>
                <p:oleObj name="Equation" r:id="rId6" imgW="2057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392" y="2492896"/>
                        <a:ext cx="45720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Least squares linear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hu-HU" sz="2800" dirty="0" smtClean="0"/>
              <a:t>Meg </a:t>
            </a:r>
            <a:r>
              <a:rPr lang="hu-HU" sz="2800" dirty="0"/>
              <a:t>kell oldanunk egy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/>
              <a:t>egyenletből álló lineáris </a:t>
            </a:r>
            <a:r>
              <a:rPr lang="en-US" sz="2800" dirty="0" smtClean="0"/>
              <a:t>e</a:t>
            </a:r>
            <a:r>
              <a:rPr lang="hu-HU" sz="2800" dirty="0" err="1" smtClean="0"/>
              <a:t>gyenletrendszert</a:t>
            </a:r>
            <a:r>
              <a:rPr lang="hu-HU" sz="2800" dirty="0"/>
              <a:t>: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hu-HU" sz="2800" dirty="0"/>
              <a:t>Részletesen kiírva:</a:t>
            </a:r>
          </a:p>
          <a:p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Röviden, mátrixos jelöléssel:</a:t>
            </a:r>
          </a:p>
          <a:p>
            <a:endParaRPr lang="hu-HU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3" y="1844824"/>
            <a:ext cx="161888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212976"/>
            <a:ext cx="35734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85" y="5664342"/>
            <a:ext cx="1008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Bevezetés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1053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gyakorlatban azonban az eloszlás valódi és </a:t>
            </a:r>
            <a:r>
              <a:rPr lang="hu-HU" sz="2800" dirty="0" smtClean="0"/>
              <a:t>modell által</a:t>
            </a:r>
            <a:r>
              <a:rPr lang="en-US" sz="2800" dirty="0" smtClean="0"/>
              <a:t> </a:t>
            </a:r>
            <a:r>
              <a:rPr lang="hu-HU" sz="2800" dirty="0" smtClean="0"/>
              <a:t>feltételezett </a:t>
            </a:r>
            <a:r>
              <a:rPr lang="hu-HU" sz="2800" dirty="0"/>
              <a:t>alakja mindig el fog térni</a:t>
            </a:r>
          </a:p>
          <a:p>
            <a:r>
              <a:rPr lang="hu-HU" sz="2800" dirty="0"/>
              <a:t>Továbbá az </a:t>
            </a:r>
            <a:r>
              <a:rPr lang="hu-HU" sz="2800" dirty="0" smtClean="0"/>
              <a:t>osztályozáshoz </a:t>
            </a:r>
            <a:r>
              <a:rPr lang="hu-HU" sz="2800" dirty="0"/>
              <a:t>az eloszlás igazából nem kell, </a:t>
            </a:r>
            <a:r>
              <a:rPr lang="hu-HU" sz="2800" dirty="0" smtClean="0"/>
              <a:t>csak </a:t>
            </a:r>
            <a:r>
              <a:rPr lang="hu-HU" sz="2800" dirty="0"/>
              <a:t>a döntési felületek</a:t>
            </a:r>
          </a:p>
          <a:p>
            <a:r>
              <a:rPr lang="en-US" sz="2800" dirty="0" smtClean="0"/>
              <a:t>E</a:t>
            </a:r>
            <a:r>
              <a:rPr lang="hu-HU" sz="2800" dirty="0" smtClean="0"/>
              <a:t>z </a:t>
            </a:r>
            <a:r>
              <a:rPr lang="hu-HU" sz="2800" dirty="0"/>
              <a:t>adja az ötletet, hogy próbáljuk </a:t>
            </a:r>
            <a:r>
              <a:rPr lang="hu-HU" sz="2800" dirty="0" smtClean="0"/>
              <a:t>a </a:t>
            </a:r>
            <a:r>
              <a:rPr lang="hu-HU" sz="2800" dirty="0"/>
              <a:t>döntési </a:t>
            </a:r>
            <a:r>
              <a:rPr lang="hu-HU" sz="2800" dirty="0" smtClean="0"/>
              <a:t>felületeket </a:t>
            </a:r>
            <a:r>
              <a:rPr lang="hu-HU" sz="2800" dirty="0" smtClean="0"/>
              <a:t>közvetlenül modellezni</a:t>
            </a:r>
            <a:endParaRPr lang="hu-HU" sz="2800" dirty="0"/>
          </a:p>
          <a:p>
            <a:pPr lvl="1"/>
            <a:r>
              <a:rPr lang="hu-HU" sz="2400" dirty="0"/>
              <a:t>Egyszerűbbnek tűnik, mint az eloszlások </a:t>
            </a:r>
            <a:r>
              <a:rPr lang="en-US" sz="2400" dirty="0" smtClean="0"/>
              <a:t>m</a:t>
            </a:r>
            <a:r>
              <a:rPr lang="hu-HU" sz="2400" dirty="0" err="1" smtClean="0"/>
              <a:t>odellezése</a:t>
            </a:r>
            <a:r>
              <a:rPr lang="hu-HU" sz="2400" dirty="0" smtClean="0"/>
              <a:t>, aztán persze ki tudja</a:t>
            </a:r>
            <a:r>
              <a:rPr lang="en-US" sz="2400" dirty="0" smtClean="0"/>
              <a:t>…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4" y="4077072"/>
            <a:ext cx="4803925" cy="240953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259632"/>
            <a:ext cx="2262569" cy="20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988840"/>
            <a:ext cx="2199132" cy="19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Least squares linear </a:t>
            </a:r>
            <a:r>
              <a:rPr lang="en-US" dirty="0" smtClean="0"/>
              <a:t>regression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Azaz </a:t>
            </a:r>
            <a:r>
              <a:rPr lang="hu-HU" sz="2800" dirty="0"/>
              <a:t>adva van egy lineáris rendszer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800" dirty="0" smtClean="0"/>
              <a:t> , </a:t>
            </a:r>
            <a:r>
              <a:rPr lang="hu-HU" sz="2800" dirty="0" smtClean="0"/>
              <a:t>ahol </a:t>
            </a:r>
            <a:r>
              <a:rPr lang="hu-HU" sz="2800" dirty="0"/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mátrix </a:t>
            </a:r>
            <a:r>
              <a:rPr lang="en-US" sz="2800" dirty="0" smtClean="0"/>
              <a:t>m</a:t>
            </a:r>
            <a:r>
              <a:rPr lang="hu-HU" sz="2800" dirty="0" err="1" smtClean="0"/>
              <a:t>érete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∙ (d+1)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Ha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n=d+1</a:t>
            </a:r>
            <a:r>
              <a:rPr lang="hu-HU" sz="2800" dirty="0"/>
              <a:t>, akkor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négyzetes mátrix, és ha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nem szinguláris, akkor pontosan egy megoldás van</a:t>
            </a:r>
            <a:r>
              <a:rPr lang="hu-HU" sz="2800" dirty="0" smtClean="0"/>
              <a:t>: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Y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/>
              <a:t>…de </a:t>
            </a:r>
            <a:r>
              <a:rPr lang="hu-HU" sz="2400" dirty="0"/>
              <a:t>a gyakorlatban ez nagyon ritkán fordul elő</a:t>
            </a:r>
          </a:p>
          <a:p>
            <a:r>
              <a:rPr lang="hu-HU" sz="2800" dirty="0"/>
              <a:t>Általában a példaszám jóval nagyobb, mint a jellemzők száma</a:t>
            </a:r>
          </a:p>
          <a:p>
            <a:pPr lvl="1"/>
            <a:r>
              <a:rPr lang="hu-HU" sz="2400" dirty="0"/>
              <a:t>Ebben az esetben az egyenletrendszer túlhatározott (több </a:t>
            </a:r>
            <a:r>
              <a:rPr lang="hu-HU" sz="2400" dirty="0" smtClean="0"/>
              <a:t>egyenlet, </a:t>
            </a:r>
            <a:r>
              <a:rPr lang="hu-HU" sz="2400" dirty="0"/>
              <a:t>mint ismeretlen), </a:t>
            </a:r>
            <a:r>
              <a:rPr lang="hu-HU" sz="2400" dirty="0" smtClean="0"/>
              <a:t>és </a:t>
            </a:r>
            <a:r>
              <a:rPr lang="hu-HU" sz="2400" b="1" dirty="0" smtClean="0"/>
              <a:t>nincs </a:t>
            </a:r>
            <a:r>
              <a:rPr lang="hu-HU" sz="2400" b="1" dirty="0"/>
              <a:t>megoldás</a:t>
            </a:r>
          </a:p>
          <a:p>
            <a:pPr lvl="1"/>
            <a:r>
              <a:rPr lang="hu-HU" sz="2400" dirty="0"/>
              <a:t>Vagyis az MSE hiba nem lehet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lvl="1"/>
            <a:r>
              <a:rPr lang="hu-HU" sz="2400" dirty="0"/>
              <a:t>De továbbra is kereshetünk olyan megoldást, ahol az MSE hibaérték </a:t>
            </a:r>
            <a:r>
              <a:rPr lang="hu-HU" sz="2400" b="1" dirty="0"/>
              <a:t>minimális </a:t>
            </a:r>
            <a:r>
              <a:rPr lang="hu-HU" sz="2400" dirty="0"/>
              <a:t>(bár nem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50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Az </a:t>
            </a:r>
            <a:r>
              <a:rPr lang="en-US" altLang="hu-HU" dirty="0">
                <a:solidFill>
                  <a:schemeClr val="tx1"/>
                </a:solidFill>
              </a:rPr>
              <a:t>MSE </a:t>
            </a:r>
            <a:r>
              <a:rPr lang="hu-HU" altLang="hu-HU">
                <a:solidFill>
                  <a:schemeClr val="tx1"/>
                </a:solidFill>
              </a:rPr>
              <a:t>hiba </a:t>
            </a:r>
            <a:r>
              <a:rPr lang="hu-HU" altLang="hu-HU" smtClean="0">
                <a:solidFill>
                  <a:schemeClr val="tx1"/>
                </a:solidFill>
              </a:rPr>
              <a:t>analitikus minimalizálása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670976" cy="4525963"/>
          </a:xfrm>
        </p:spPr>
        <p:txBody>
          <a:bodyPr/>
          <a:lstStyle/>
          <a:p>
            <a:r>
              <a:rPr lang="hu-HU" sz="2800" dirty="0"/>
              <a:t>A hibafüggvény minimalizálásához számoljuk ki a </a:t>
            </a:r>
            <a:r>
              <a:rPr lang="hu-HU" sz="2800" dirty="0" smtClean="0"/>
              <a:t>deriváltját: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hu-HU" sz="2400" dirty="0" smtClean="0"/>
              <a:t>…majd tegyük ezt nullával egyenlővé:</a:t>
            </a:r>
          </a:p>
          <a:p>
            <a:pPr lvl="1"/>
            <a:r>
              <a:rPr lang="hu-HU" sz="2400" dirty="0" smtClean="0"/>
              <a:t>Ha 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 inverze létezik, akkor a pontos megoldás:</a:t>
            </a:r>
          </a:p>
          <a:p>
            <a:pPr lvl="1"/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sz="2400" dirty="0" smtClean="0"/>
              <a:t>neve </a:t>
            </a:r>
            <a:r>
              <a:rPr lang="hu-HU" sz="2400" dirty="0"/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</a:t>
            </a:r>
            <a:r>
              <a:rPr lang="hu-HU" sz="2400" dirty="0" err="1"/>
              <a:t>Moore-Penrose</a:t>
            </a:r>
            <a:r>
              <a:rPr lang="hu-HU" sz="2400" dirty="0"/>
              <a:t> </a:t>
            </a:r>
            <a:r>
              <a:rPr lang="hu-HU" sz="2400" dirty="0" err="1"/>
              <a:t>pszeudo-inverze</a:t>
            </a:r>
            <a:r>
              <a:rPr lang="hu-HU" sz="2400" dirty="0"/>
              <a:t>, mivel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6"/>
            <a:ext cx="72009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58" y="3805635"/>
            <a:ext cx="42481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210422"/>
            <a:ext cx="18716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5174420"/>
            <a:ext cx="4590698" cy="6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93" y="2996952"/>
            <a:ext cx="5188121" cy="28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600" dirty="0" smtClean="0">
                <a:solidFill>
                  <a:schemeClr val="tx1"/>
                </a:solidFill>
              </a:rPr>
              <a:t>Az analitikus megoldás hátrányai</a:t>
            </a:r>
            <a:endParaRPr lang="hu-HU" sz="3600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925493" cy="4525963"/>
          </a:xfrm>
        </p:spPr>
        <p:txBody>
          <a:bodyPr/>
          <a:lstStyle/>
          <a:p>
            <a:r>
              <a:rPr lang="hu-HU" sz="2800" dirty="0" smtClean="0"/>
              <a:t>Lehet hátránya a zárt képletes megoldásnak?</a:t>
            </a:r>
            <a:endParaRPr lang="hu-HU" sz="2800" dirty="0"/>
          </a:p>
          <a:p>
            <a:pPr lvl="1"/>
            <a:r>
              <a:rPr lang="hu-HU" sz="2400" dirty="0"/>
              <a:t>Ha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/>
              <a:t> vagy/és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/>
              <a:t> </a:t>
            </a:r>
            <a:r>
              <a:rPr lang="hu-HU" sz="2400" b="1" dirty="0"/>
              <a:t>nagyon nagy</a:t>
            </a:r>
            <a:r>
              <a:rPr lang="hu-HU" sz="2400" dirty="0"/>
              <a:t>,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mátrix kezelése nehézkes lehet technikailag (szorozni, </a:t>
            </a:r>
            <a:r>
              <a:rPr lang="hu-HU" sz="2400" dirty="0" err="1"/>
              <a:t>invertálni</a:t>
            </a:r>
            <a:r>
              <a:rPr lang="hu-HU" sz="2400" dirty="0"/>
              <a:t> kell)</a:t>
            </a:r>
          </a:p>
          <a:p>
            <a:pPr lvl="1"/>
            <a:r>
              <a:rPr lang="hu-HU" sz="2400" dirty="0"/>
              <a:t>Ha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 </a:t>
            </a:r>
            <a:r>
              <a:rPr lang="hu-HU" sz="2400" dirty="0"/>
              <a:t>közel van a szingularitáshoz (pl. sok példa erősen korrelált</a:t>
            </a:r>
            <a:r>
              <a:rPr lang="hu-HU" sz="2400" dirty="0" smtClean="0"/>
              <a:t>), </a:t>
            </a:r>
            <a:r>
              <a:rPr lang="hu-HU" sz="2400" dirty="0"/>
              <a:t>a mátrix </a:t>
            </a:r>
            <a:r>
              <a:rPr lang="hu-HU" sz="2400" dirty="0" err="1" smtClean="0"/>
              <a:t>invertálása</a:t>
            </a:r>
            <a:r>
              <a:rPr lang="hu-HU" sz="2400" dirty="0" smtClean="0"/>
              <a:t> </a:t>
            </a:r>
            <a:r>
              <a:rPr lang="hu-HU" sz="2400" b="1" dirty="0" smtClean="0"/>
              <a:t>numerikus instabilitási </a:t>
            </a:r>
            <a:r>
              <a:rPr lang="hu-HU" sz="2400" b="1" dirty="0"/>
              <a:t>problémákba </a:t>
            </a:r>
            <a:r>
              <a:rPr lang="hu-HU" sz="2400" dirty="0" smtClean="0"/>
              <a:t>futhat</a:t>
            </a:r>
          </a:p>
          <a:p>
            <a:r>
              <a:rPr lang="hu-HU" sz="2800" dirty="0" smtClean="0"/>
              <a:t>Ezért inkább használjunk iteratív megoldást (közelítést)!</a:t>
            </a:r>
          </a:p>
        </p:txBody>
      </p:sp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93" y="2996952"/>
            <a:ext cx="5188121" cy="28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800" dirty="0">
                <a:solidFill>
                  <a:schemeClr val="tx1"/>
                </a:solidFill>
              </a:rPr>
              <a:t>Az</a:t>
            </a:r>
            <a:r>
              <a:rPr lang="en-US" altLang="hu-HU" sz="3800" dirty="0">
                <a:solidFill>
                  <a:schemeClr val="tx1"/>
                </a:solidFill>
              </a:rPr>
              <a:t> MSE </a:t>
            </a:r>
            <a:r>
              <a:rPr lang="hu-HU" altLang="hu-HU" sz="3800" dirty="0">
                <a:solidFill>
                  <a:schemeClr val="tx1"/>
                </a:solidFill>
              </a:rPr>
              <a:t>hiba </a:t>
            </a:r>
            <a:r>
              <a:rPr lang="hu-HU" altLang="hu-HU" sz="3800" dirty="0" smtClean="0">
                <a:solidFill>
                  <a:schemeClr val="tx1"/>
                </a:solidFill>
              </a:rPr>
              <a:t>minimalizálása </a:t>
            </a:r>
            <a:r>
              <a:rPr lang="en-US" altLang="hu-HU" sz="3800" dirty="0" smtClean="0">
                <a:solidFill>
                  <a:schemeClr val="tx1"/>
                </a:solidFill>
              </a:rPr>
              <a:t>gradient descent</a:t>
            </a:r>
            <a:r>
              <a:rPr lang="hu-HU" altLang="hu-HU" sz="3800" dirty="0" smtClean="0">
                <a:solidFill>
                  <a:schemeClr val="tx1"/>
                </a:solidFill>
              </a:rPr>
              <a:t>tel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854552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err="1"/>
              <a:t>gradient</a:t>
            </a:r>
            <a:r>
              <a:rPr lang="hu-HU" sz="2800" dirty="0"/>
              <a:t> </a:t>
            </a:r>
            <a:r>
              <a:rPr lang="hu-HU" sz="2800" dirty="0" err="1"/>
              <a:t>descent</a:t>
            </a:r>
            <a:r>
              <a:rPr lang="hu-HU" sz="2800" dirty="0"/>
              <a:t> módszert is használhatjuk az MSE hibafüggvény minimumhelyének megtalálására</a:t>
            </a:r>
          </a:p>
          <a:p>
            <a:r>
              <a:rPr lang="hu-HU" sz="2800" dirty="0"/>
              <a:t>Ebben az esetben ez is megtalálja </a:t>
            </a:r>
            <a:r>
              <a:rPr lang="hu-HU" sz="2800" dirty="0" smtClean="0"/>
              <a:t>a globális optimumot</a:t>
            </a:r>
          </a:p>
          <a:p>
            <a:pPr lvl="1"/>
            <a:r>
              <a:rPr lang="hu-HU" sz="2400" dirty="0" smtClean="0"/>
              <a:t>…mert </a:t>
            </a:r>
            <a:r>
              <a:rPr lang="hu-HU" sz="2400" dirty="0"/>
              <a:t>a hibafelület </a:t>
            </a:r>
            <a:r>
              <a:rPr lang="hu-HU" sz="2400" dirty="0" smtClean="0"/>
              <a:t>kvadratikus, ezért   nincs </a:t>
            </a:r>
            <a:r>
              <a:rPr lang="hu-HU" sz="2400" dirty="0"/>
              <a:t>lokális </a:t>
            </a:r>
            <a:r>
              <a:rPr lang="hu-HU" sz="2400" dirty="0" smtClean="0"/>
              <a:t>optimum (csak egyetlen globális)</a:t>
            </a:r>
          </a:p>
          <a:p>
            <a:pPr lvl="1"/>
            <a:r>
              <a:rPr lang="hu-HU" sz="2400" dirty="0" smtClean="0"/>
              <a:t>Azért </a:t>
            </a:r>
            <a:r>
              <a:rPr lang="hu-HU" sz="2400" dirty="0"/>
              <a:t>a </a:t>
            </a:r>
            <a:r>
              <a:rPr lang="hu-HU" sz="2400" dirty="0" err="1"/>
              <a:t>learning</a:t>
            </a:r>
            <a:r>
              <a:rPr lang="hu-HU" sz="2400" dirty="0"/>
              <a:t> </a:t>
            </a:r>
            <a:r>
              <a:rPr lang="hu-HU" sz="2400" dirty="0" err="1" smtClean="0"/>
              <a:t>rate</a:t>
            </a:r>
            <a:r>
              <a:rPr lang="hu-HU" sz="2400" dirty="0" smtClean="0"/>
              <a:t> fokozatos </a:t>
            </a:r>
            <a:r>
              <a:rPr lang="hu-HU" sz="2400" dirty="0"/>
              <a:t>csökkentésére oda kell </a:t>
            </a:r>
            <a:r>
              <a:rPr lang="hu-HU" sz="2400" dirty="0" smtClean="0"/>
              <a:t>figyelünk</a:t>
            </a:r>
          </a:p>
          <a:p>
            <a:pPr lvl="1"/>
            <a:r>
              <a:rPr lang="hu-HU" sz="2400" dirty="0" smtClean="0"/>
              <a:t>Különben csak megközelíti</a:t>
            </a:r>
            <a:endParaRPr lang="hu-HU" sz="24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25144"/>
            <a:ext cx="5481161" cy="16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400" dirty="0">
                <a:solidFill>
                  <a:schemeClr val="tx1"/>
                </a:solidFill>
              </a:rPr>
              <a:t>A</a:t>
            </a:r>
            <a:r>
              <a:rPr lang="en-US" altLang="hu-HU" sz="3400" dirty="0">
                <a:solidFill>
                  <a:schemeClr val="tx1"/>
                </a:solidFill>
              </a:rPr>
              <a:t> </a:t>
            </a:r>
            <a:r>
              <a:rPr lang="hu-HU" altLang="hu-HU" sz="3400" dirty="0">
                <a:solidFill>
                  <a:schemeClr val="tx1"/>
                </a:solidFill>
              </a:rPr>
              <a:t>„</a:t>
            </a:r>
            <a:r>
              <a:rPr lang="en-US" altLang="hu-HU" sz="3400" dirty="0">
                <a:solidFill>
                  <a:schemeClr val="tx1"/>
                </a:solidFill>
              </a:rPr>
              <a:t>least squares linear regression</a:t>
            </a:r>
            <a:r>
              <a:rPr lang="hu-HU" altLang="hu-HU" sz="3400" dirty="0">
                <a:solidFill>
                  <a:schemeClr val="tx1"/>
                </a:solidFill>
              </a:rPr>
              <a:t>”</a:t>
            </a:r>
            <a:r>
              <a:rPr lang="en-US" altLang="hu-HU" sz="3400" dirty="0">
                <a:solidFill>
                  <a:schemeClr val="tx1"/>
                </a:solidFill>
              </a:rPr>
              <a:t> </a:t>
            </a:r>
            <a:r>
              <a:rPr lang="hu-HU" altLang="hu-HU" sz="3400" dirty="0" smtClean="0">
                <a:solidFill>
                  <a:schemeClr val="tx1"/>
                </a:solidFill>
              </a:rPr>
              <a:t>megoldás </a:t>
            </a:r>
            <a:r>
              <a:rPr lang="hu-HU" altLang="hu-HU" sz="3400" dirty="0">
                <a:solidFill>
                  <a:schemeClr val="tx1"/>
                </a:solidFill>
              </a:rPr>
              <a:t>problémái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célértékeket 1-nek választottuk </a:t>
            </a:r>
            <a:r>
              <a:rPr lang="hu-HU" sz="2800" dirty="0" smtClean="0"/>
              <a:t>az </a:t>
            </a:r>
            <a:r>
              <a:rPr lang="hu-HU" sz="2800" dirty="0"/>
              <a:t>egyik osztályra, és -1-nek a másik </a:t>
            </a:r>
            <a:r>
              <a:rPr lang="hu-HU" sz="2800" dirty="0" smtClean="0"/>
              <a:t>osztályra</a:t>
            </a:r>
          </a:p>
          <a:p>
            <a:pPr lvl="1"/>
            <a:r>
              <a:rPr lang="hu-HU" sz="2400" dirty="0" smtClean="0"/>
              <a:t>ha </a:t>
            </a:r>
            <a:r>
              <a:rPr lang="hu-HU" sz="2400" dirty="0"/>
              <a:t>a normalizálási lépéstől most </a:t>
            </a:r>
            <a:r>
              <a:rPr lang="hu-HU" sz="2400" dirty="0" smtClean="0"/>
              <a:t>eltekintünk</a:t>
            </a:r>
            <a:endParaRPr lang="hu-HU" sz="2400" dirty="0"/>
          </a:p>
          <a:p>
            <a:r>
              <a:rPr lang="hu-HU" sz="2800" dirty="0"/>
              <a:t>Azaz 1D-ben ezt próbáljuk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/>
              <a:t>csinálni</a:t>
            </a:r>
            <a:r>
              <a:rPr lang="hu-HU" sz="2800" dirty="0"/>
              <a:t>:</a:t>
            </a:r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/>
              <a:t>Ez történik, ha egy példa jó oldalon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/>
              <a:t>van</a:t>
            </a:r>
            <a:r>
              <a:rPr lang="hu-HU" sz="2800" dirty="0"/>
              <a:t>, de </a:t>
            </a:r>
            <a:r>
              <a:rPr lang="hu-HU" sz="2800" dirty="0" smtClean="0"/>
              <a:t>messzire </a:t>
            </a:r>
            <a:r>
              <a:rPr lang="hu-HU" sz="2800" dirty="0"/>
              <a:t>esik a döntési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/>
              <a:t>ponttól</a:t>
            </a:r>
            <a:r>
              <a:rPr lang="hu-HU" sz="2800" dirty="0"/>
              <a:t>:</a:t>
            </a:r>
          </a:p>
          <a:p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37" y="2620913"/>
            <a:ext cx="3538061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 </a:t>
            </a:r>
            <a:r>
              <a:rPr lang="en-US" altLang="hu-HU" dirty="0">
                <a:solidFill>
                  <a:schemeClr val="tx1"/>
                </a:solidFill>
              </a:rPr>
              <a:t>line</a:t>
            </a:r>
            <a:r>
              <a:rPr lang="hu-HU" altLang="hu-HU" dirty="0">
                <a:solidFill>
                  <a:schemeClr val="tx1"/>
                </a:solidFill>
              </a:rPr>
              <a:t>á</a:t>
            </a:r>
            <a:r>
              <a:rPr lang="en-US" altLang="hu-HU" dirty="0">
                <a:solidFill>
                  <a:schemeClr val="tx1"/>
                </a:solidFill>
              </a:rPr>
              <a:t>r</a:t>
            </a:r>
            <a:r>
              <a:rPr lang="hu-HU" altLang="hu-HU" dirty="0">
                <a:solidFill>
                  <a:schemeClr val="tx1"/>
                </a:solidFill>
              </a:rPr>
              <a:t>is</a:t>
            </a:r>
            <a:r>
              <a:rPr lang="en-US" altLang="hu-HU" dirty="0">
                <a:solidFill>
                  <a:schemeClr val="tx1"/>
                </a:solidFill>
              </a:rPr>
              <a:t> regress</a:t>
            </a:r>
            <a:r>
              <a:rPr lang="hu-HU" altLang="hu-HU" dirty="0" err="1">
                <a:solidFill>
                  <a:schemeClr val="tx1"/>
                </a:solidFill>
              </a:rPr>
              <a:t>zió</a:t>
            </a:r>
            <a:r>
              <a:rPr lang="hu-HU" altLang="hu-HU" dirty="0">
                <a:solidFill>
                  <a:schemeClr val="tx1"/>
                </a:solidFill>
              </a:rPr>
              <a:t> gyengesége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hu-HU" sz="2800" dirty="0" smtClean="0"/>
              <a:t>Egy </a:t>
            </a:r>
            <a:r>
              <a:rPr lang="hu-HU" sz="2800" dirty="0"/>
              <a:t>másik példa 2D-ben (csak a döntési felületet mutatva</a:t>
            </a:r>
            <a:r>
              <a:rPr lang="hu-HU" sz="2800" dirty="0" smtClean="0"/>
              <a:t>):</a:t>
            </a:r>
            <a:endParaRPr lang="en-US" sz="2800" dirty="0" smtClean="0"/>
          </a:p>
          <a:p>
            <a:endParaRPr lang="hu-HU" sz="2800" dirty="0"/>
          </a:p>
          <a:p>
            <a:r>
              <a:rPr lang="hu-HU" sz="2800" dirty="0" smtClean="0"/>
              <a:t>Az </a:t>
            </a:r>
            <a:r>
              <a:rPr lang="hu-HU" sz="2800" dirty="0"/>
              <a:t>algoritmus túl nagy súlyt helyez a döntési felülettől távol eső példákra</a:t>
            </a:r>
          </a:p>
          <a:p>
            <a:r>
              <a:rPr lang="hu-HU" sz="2800" dirty="0"/>
              <a:t>Néhány lehetséges megoldási irány:</a:t>
            </a:r>
          </a:p>
          <a:p>
            <a:pPr lvl="1"/>
            <a:r>
              <a:rPr lang="hu-HU" sz="2400" dirty="0"/>
              <a:t>A célértékek módosítása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err="1"/>
              <a:t>Ho-Kashyap</a:t>
            </a:r>
            <a:r>
              <a:rPr lang="hu-HU" sz="2400" dirty="0"/>
              <a:t> eljárás</a:t>
            </a:r>
          </a:p>
          <a:p>
            <a:pPr lvl="1"/>
            <a:r>
              <a:rPr lang="hu-HU" sz="2400" dirty="0"/>
              <a:t>A </a:t>
            </a:r>
            <a:r>
              <a:rPr lang="hu-HU" sz="2400" dirty="0" smtClean="0"/>
              <a:t>diszkrimináns-függvény </a:t>
            </a:r>
            <a:r>
              <a:rPr lang="hu-HU" sz="2400" dirty="0"/>
              <a:t>módosítása (általánosítása</a:t>
            </a:r>
            <a:r>
              <a:rPr lang="hu-HU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/>
              <a:t>logisztikus regresszió</a:t>
            </a:r>
          </a:p>
          <a:p>
            <a:pPr lvl="1"/>
            <a:r>
              <a:rPr lang="hu-HU" sz="2400" dirty="0"/>
              <a:t>A hibafüggvény módosítása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err="1"/>
              <a:t>Support</a:t>
            </a:r>
            <a:r>
              <a:rPr lang="hu-HU" sz="2400" dirty="0"/>
              <a:t> </a:t>
            </a:r>
            <a:r>
              <a:rPr lang="hu-HU" sz="2400" dirty="0" err="1"/>
              <a:t>vector</a:t>
            </a:r>
            <a:r>
              <a:rPr lang="hu-HU" sz="2400" dirty="0"/>
              <a:t> </a:t>
            </a:r>
            <a:r>
              <a:rPr lang="hu-HU" sz="2400" dirty="0" err="1"/>
              <a:t>machines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68760"/>
            <a:ext cx="35704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4007768" y="1988840"/>
            <a:ext cx="4392488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Logis</a:t>
            </a:r>
            <a:r>
              <a:rPr lang="hu-HU" altLang="hu-HU" dirty="0">
                <a:solidFill>
                  <a:schemeClr val="tx1"/>
                </a:solidFill>
              </a:rPr>
              <a:t>z</a:t>
            </a:r>
            <a:r>
              <a:rPr lang="en-US" altLang="hu-HU" dirty="0" err="1">
                <a:solidFill>
                  <a:schemeClr val="tx1"/>
                </a:solidFill>
              </a:rPr>
              <a:t>ti</a:t>
            </a:r>
            <a:r>
              <a:rPr lang="hu-HU" altLang="hu-HU" dirty="0" err="1">
                <a:solidFill>
                  <a:schemeClr val="tx1"/>
                </a:solidFill>
              </a:rPr>
              <a:t>kus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reg</a:t>
            </a:r>
            <a:r>
              <a:rPr lang="hu-HU" altLang="hu-HU" dirty="0" err="1">
                <a:solidFill>
                  <a:schemeClr val="tx1"/>
                </a:solidFill>
              </a:rPr>
              <a:t>resszió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078688" cy="4525963"/>
          </a:xfrm>
        </p:spPr>
        <p:txBody>
          <a:bodyPr/>
          <a:lstStyle/>
          <a:p>
            <a:r>
              <a:rPr lang="hu-HU" sz="2800" dirty="0" smtClean="0"/>
              <a:t>Nem </a:t>
            </a:r>
            <a:r>
              <a:rPr lang="hu-HU" sz="2800" dirty="0"/>
              <a:t>tudunk egy egyenest arra kényszeríteni, hogy sok pontban </a:t>
            </a:r>
            <a:r>
              <a:rPr lang="hu-HU" sz="2800" dirty="0" smtClean="0"/>
              <a:t>vegyen fel 1-et </a:t>
            </a:r>
            <a:r>
              <a:rPr lang="hu-HU" sz="2800" dirty="0"/>
              <a:t>ill. -</a:t>
            </a:r>
            <a:r>
              <a:rPr lang="hu-HU" sz="2800" dirty="0" smtClean="0"/>
              <a:t>1-et</a:t>
            </a:r>
            <a:endParaRPr lang="hu-HU" sz="2800" dirty="0"/>
          </a:p>
          <a:p>
            <a:r>
              <a:rPr lang="hu-HU" sz="2800" dirty="0" smtClean="0"/>
              <a:t>Ezért módosítjuk a </a:t>
            </a:r>
            <a:r>
              <a:rPr lang="hu-HU" sz="2800" dirty="0"/>
              <a:t>regressziós </a:t>
            </a:r>
            <a:r>
              <a:rPr lang="hu-HU" sz="2800" b="1" dirty="0"/>
              <a:t>függvény </a:t>
            </a:r>
            <a:r>
              <a:rPr lang="hu-HU" sz="2800" b="1" dirty="0" smtClean="0"/>
              <a:t>alakját</a:t>
            </a:r>
            <a:endParaRPr lang="hu-HU" sz="2800" dirty="0"/>
          </a:p>
          <a:p>
            <a:pPr lvl="1"/>
            <a:r>
              <a:rPr lang="hu-HU" sz="2400" dirty="0"/>
              <a:t>Így jutunk a </a:t>
            </a:r>
            <a:r>
              <a:rPr lang="hu-HU" sz="2400" b="1" dirty="0"/>
              <a:t>logisztikus </a:t>
            </a:r>
            <a:r>
              <a:rPr lang="hu-HU" sz="2400" b="1" dirty="0" smtClean="0"/>
              <a:t>regresszióhoz</a:t>
            </a:r>
            <a:endParaRPr lang="en-US" sz="2400" dirty="0"/>
          </a:p>
          <a:p>
            <a:pPr lvl="1"/>
            <a:r>
              <a:rPr lang="en-US" sz="2400" dirty="0" smtClean="0"/>
              <a:t>A</a:t>
            </a:r>
            <a:r>
              <a:rPr lang="hu-HU" sz="2400" dirty="0" smtClean="0"/>
              <a:t>z </a:t>
            </a:r>
            <a:r>
              <a:rPr lang="hu-HU" sz="2400" dirty="0"/>
              <a:t>általánosított lineáris regresszió </a:t>
            </a:r>
            <a:r>
              <a:rPr lang="hu-HU" sz="2400" dirty="0" err="1" smtClean="0"/>
              <a:t>spec</a:t>
            </a:r>
            <a:r>
              <a:rPr lang="en-US" sz="2400" dirty="0" smtClean="0"/>
              <a:t>.</a:t>
            </a:r>
            <a:r>
              <a:rPr lang="hu-HU" sz="2400" dirty="0" smtClean="0"/>
              <a:t> </a:t>
            </a:r>
            <a:r>
              <a:rPr lang="hu-HU" sz="2400" dirty="0"/>
              <a:t>esete</a:t>
            </a:r>
          </a:p>
          <a:p>
            <a:pPr lvl="1"/>
            <a:r>
              <a:rPr lang="hu-HU" sz="2400" dirty="0"/>
              <a:t>Az új görbénk több ponton is felveheti (közelítőleg) a 0 és 1 </a:t>
            </a:r>
            <a:r>
              <a:rPr lang="hu-HU" sz="2400" dirty="0" smtClean="0"/>
              <a:t>értékeket, ezért </a:t>
            </a:r>
            <a:r>
              <a:rPr lang="hu-HU" sz="2400" dirty="0"/>
              <a:t>hívják </a:t>
            </a:r>
            <a:r>
              <a:rPr lang="hu-HU" sz="2400" dirty="0" smtClean="0"/>
              <a:t>„logisztikai</a:t>
            </a:r>
            <a:r>
              <a:rPr lang="hu-HU" sz="2400" dirty="0"/>
              <a:t>” </a:t>
            </a:r>
            <a:r>
              <a:rPr lang="hu-HU" sz="2400" dirty="0" smtClean="0"/>
              <a:t>(„</a:t>
            </a:r>
            <a:r>
              <a:rPr lang="hu-HU" sz="2400" dirty="0" err="1" smtClean="0"/>
              <a:t>logit</a:t>
            </a:r>
            <a:r>
              <a:rPr lang="hu-HU" sz="2400" dirty="0" smtClean="0"/>
              <a:t>”) függvénynek</a:t>
            </a:r>
            <a:endParaRPr lang="hu-HU" sz="2400" dirty="0"/>
          </a:p>
          <a:p>
            <a:pPr lvl="1"/>
            <a:r>
              <a:rPr lang="hu-HU" sz="2400" dirty="0"/>
              <a:t>Az értékei valószínűségként is értelmezhetőek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/>
              <a:t>Bayes-döntéselmélet</a:t>
            </a:r>
            <a:r>
              <a:rPr lang="hu-HU" sz="2400" dirty="0"/>
              <a:t>!</a:t>
            </a:r>
            <a:endParaRPr lang="hu-HU" sz="16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77" y="1948272"/>
            <a:ext cx="40642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75" y="3861048"/>
            <a:ext cx="3330469" cy="21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Logisztikus regresszió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lineáris </a:t>
            </a:r>
            <a:r>
              <a:rPr lang="hu-HU" sz="2800" dirty="0" err="1"/>
              <a:t>diszkriminánsfüggvény</a:t>
            </a:r>
            <a:r>
              <a:rPr lang="hu-HU" sz="2800" dirty="0"/>
              <a:t> közvetlen használata helyett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  <a:endParaRPr lang="hu-HU" sz="2800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…b</a:t>
            </a:r>
            <a:r>
              <a:rPr lang="hu-HU" sz="2800" dirty="0" err="1" smtClean="0"/>
              <a:t>eágyazzuk</a:t>
            </a:r>
            <a:r>
              <a:rPr lang="hu-HU" sz="2800" dirty="0" smtClean="0"/>
              <a:t> </a:t>
            </a:r>
            <a:r>
              <a:rPr lang="hu-HU" sz="2800" dirty="0"/>
              <a:t>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dirty="0"/>
              <a:t> </a:t>
            </a:r>
            <a:r>
              <a:rPr lang="hu-HU" sz="2800" dirty="0" err="1"/>
              <a:t>szigmoid</a:t>
            </a:r>
            <a:r>
              <a:rPr lang="hu-HU" sz="2800" dirty="0"/>
              <a:t> </a:t>
            </a:r>
            <a:r>
              <a:rPr lang="hu-HU" sz="2800" dirty="0" smtClean="0"/>
              <a:t>függvénybe</a:t>
            </a:r>
            <a:r>
              <a:rPr lang="en-US" sz="2800" dirty="0"/>
              <a:t>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…a</a:t>
            </a:r>
            <a:r>
              <a:rPr lang="hu-HU" sz="2800" dirty="0" err="1" smtClean="0"/>
              <a:t>zaz</a:t>
            </a:r>
            <a:r>
              <a:rPr lang="hu-HU" sz="2800" dirty="0" smtClean="0"/>
              <a:t> </a:t>
            </a:r>
            <a:r>
              <a:rPr lang="hu-HU" sz="2800" dirty="0"/>
              <a:t>a </a:t>
            </a:r>
            <a:r>
              <a:rPr lang="hu-HU" sz="2800" dirty="0" err="1"/>
              <a:t>diszkriminánsfüggvény</a:t>
            </a:r>
            <a:r>
              <a:rPr lang="hu-HU" sz="2800" dirty="0"/>
              <a:t> ilyen alakú lesz</a:t>
            </a:r>
            <a:r>
              <a:rPr lang="hu-HU" sz="2800" dirty="0" smtClean="0"/>
              <a:t>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44824"/>
            <a:ext cx="3121819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72" y="3645024"/>
            <a:ext cx="3335561" cy="14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 </a:t>
            </a:r>
            <a:r>
              <a:rPr lang="en-US" altLang="hu-HU" dirty="0" err="1" smtClean="0">
                <a:solidFill>
                  <a:schemeClr val="tx1"/>
                </a:solidFill>
              </a:rPr>
              <a:t>logisztikus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smtClean="0">
                <a:solidFill>
                  <a:schemeClr val="tx1"/>
                </a:solidFill>
              </a:rPr>
              <a:t>regresszió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6782544" cy="4535091"/>
          </a:xfrm>
        </p:spPr>
        <p:txBody>
          <a:bodyPr/>
          <a:lstStyle/>
          <a:p>
            <a:r>
              <a:rPr lang="hu-HU" sz="2800" dirty="0" smtClean="0"/>
              <a:t>A diszkrimináns-függvény </a:t>
            </a:r>
            <a:r>
              <a:rPr lang="hu-HU" sz="2800" dirty="0"/>
              <a:t>új alakja könnyebben tud két értékre illeszkedni </a:t>
            </a:r>
            <a:r>
              <a:rPr lang="hu-HU" sz="2800" dirty="0" smtClean="0"/>
              <a:t>(0 ill. 1 értékekre a két osztály esetén)</a:t>
            </a:r>
            <a:endParaRPr lang="hu-HU" sz="2800" dirty="0"/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értéke most 0 és 1 közé esik, így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közelítéseként is interpretálható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g(x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1-g(x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 </a:t>
            </a:r>
            <a:r>
              <a:rPr lang="hu-HU" sz="2400" dirty="0" smtClean="0"/>
              <a:t>(mivel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+ 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1</a:t>
            </a:r>
            <a:r>
              <a:rPr lang="hu-HU" sz="2400" dirty="0" smtClean="0">
                <a:cs typeface="Times New Roman" panose="02020603050405020304" pitchFamily="18" charset="0"/>
              </a:rPr>
              <a:t>)</a:t>
            </a:r>
            <a:endParaRPr lang="hu-HU" sz="2400" dirty="0">
              <a:cs typeface="Times New Roman" panose="02020603050405020304" pitchFamily="18" charset="0"/>
            </a:endParaRPr>
          </a:p>
          <a:p>
            <a:r>
              <a:rPr lang="hu-HU" sz="2800" dirty="0"/>
              <a:t>Azaz ha azt az osztályt választjuk, amelyre g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hu-HU" sz="2800" dirty="0"/>
              <a:t> nagyobb, akkor a </a:t>
            </a:r>
            <a:r>
              <a:rPr lang="hu-HU" sz="2800" dirty="0" err="1"/>
              <a:t>Bayes</a:t>
            </a:r>
            <a:r>
              <a:rPr lang="hu-HU" sz="2800" dirty="0"/>
              <a:t> döntési szabály szerint fogunk eljárni!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780928"/>
            <a:ext cx="3830216" cy="31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Maximum </a:t>
            </a:r>
            <a:r>
              <a:rPr lang="hu-HU" altLang="hu-HU" dirty="0" err="1" smtClean="0">
                <a:solidFill>
                  <a:schemeClr val="tx1"/>
                </a:solidFill>
              </a:rPr>
              <a:t>likelihood</a:t>
            </a:r>
            <a:r>
              <a:rPr lang="hu-HU" altLang="hu-HU" dirty="0" smtClean="0">
                <a:solidFill>
                  <a:schemeClr val="tx1"/>
                </a:solidFill>
              </a:rPr>
              <a:t> logisztikus regresszió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8006680" cy="4535091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tudjuk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hu-HU" sz="2800" dirty="0"/>
              <a:t> paramétereit optimalizálni?</a:t>
            </a:r>
          </a:p>
          <a:p>
            <a:r>
              <a:rPr lang="hu-HU" sz="2800" dirty="0"/>
              <a:t>A példák </a:t>
            </a:r>
            <a:r>
              <a:rPr lang="hu-HU" sz="2800" dirty="0" err="1"/>
              <a:t>likelihood-értékének</a:t>
            </a:r>
            <a:r>
              <a:rPr lang="hu-HU" sz="2800" dirty="0"/>
              <a:t> </a:t>
            </a:r>
            <a:r>
              <a:rPr lang="hu-HU" sz="2800" dirty="0" smtClean="0"/>
              <a:t>formalizálásához </a:t>
            </a:r>
            <a:r>
              <a:rPr lang="hu-HU" sz="2800" dirty="0"/>
              <a:t>bevezetjük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</a:t>
            </a:r>
            <a:r>
              <a:rPr lang="hu-HU" sz="2800" dirty="0"/>
              <a:t> </a:t>
            </a:r>
            <a:r>
              <a:rPr lang="hu-HU" sz="2800" dirty="0" smtClean="0"/>
              <a:t>célértéket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</a:t>
            </a:r>
            <a:r>
              <a:rPr lang="hu-HU" sz="2800" dirty="0"/>
              <a:t>és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t=0</a:t>
            </a:r>
            <a:r>
              <a:rPr lang="hu-HU" sz="2800" dirty="0"/>
              <a:t> célértéket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/>
              <a:t> esetén</a:t>
            </a:r>
            <a:endParaRPr lang="hu-HU" sz="2800" dirty="0"/>
          </a:p>
          <a:p>
            <a:r>
              <a:rPr lang="hu-HU" sz="2800" dirty="0"/>
              <a:t>Fontos, hogy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hu-HU" sz="2800" dirty="0"/>
              <a:t> maximalizálandó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,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/>
              <a:t>míg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1-g(x)</a:t>
            </a:r>
            <a:r>
              <a:rPr lang="hu-HU" sz="2800" dirty="0" smtClean="0"/>
              <a:t> </a:t>
            </a:r>
            <a:r>
              <a:rPr lang="hu-HU" sz="2800" smtClean="0"/>
              <a:t>maximalizálandó </a:t>
            </a:r>
            <a:r>
              <a:rPr lang="hu-H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smtClean="0"/>
              <a:t> </a:t>
            </a:r>
            <a:r>
              <a:rPr lang="hu-HU" sz="2800" dirty="0"/>
              <a:t>esetén</a:t>
            </a:r>
          </a:p>
          <a:p>
            <a:r>
              <a:rPr lang="hu-HU" sz="2800" dirty="0"/>
              <a:t>Ezért a modell tanítópéldákon felvett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err="1" smtClean="0"/>
              <a:t>likelihood-értéke</a:t>
            </a:r>
            <a:r>
              <a:rPr lang="hu-HU" sz="2800" dirty="0"/>
              <a:t>:</a:t>
            </a:r>
          </a:p>
          <a:p>
            <a:endParaRPr lang="hu-HU" sz="2800" dirty="0"/>
          </a:p>
          <a:p>
            <a:pPr lvl="1"/>
            <a:r>
              <a:rPr lang="hu-HU" sz="2400" dirty="0"/>
              <a:t>Minden </a:t>
            </a:r>
            <a:r>
              <a:rPr lang="hu-HU" sz="2400" dirty="0" smtClean="0"/>
              <a:t>példára csak </a:t>
            </a:r>
            <a:r>
              <a:rPr lang="hu-HU" sz="2400" dirty="0"/>
              <a:t>az egyik </a:t>
            </a:r>
            <a:r>
              <a:rPr lang="en-US" sz="2400" dirty="0" smtClean="0"/>
              <a:t>tag </a:t>
            </a:r>
            <a:r>
              <a:rPr lang="hu-HU" sz="2400" dirty="0" smtClean="0"/>
              <a:t>tér </a:t>
            </a:r>
            <a:r>
              <a:rPr lang="hu-HU" sz="2400" dirty="0"/>
              <a:t>el 1-től!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18" y="3140968"/>
            <a:ext cx="4762500" cy="2857500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17769"/>
              </p:ext>
            </p:extLst>
          </p:nvPr>
        </p:nvGraphicFramePr>
        <p:xfrm>
          <a:off x="4022725" y="4570413"/>
          <a:ext cx="307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4" imgW="1384200" imgH="431640" progId="Equation.3">
                  <p:embed/>
                </p:oleObj>
              </mc:Choice>
              <mc:Fallback>
                <p:oleObj name="Equation" r:id="rId4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570413"/>
                        <a:ext cx="3076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169988"/>
            <a:ext cx="4909397" cy="187403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Elnevezésbeli különbségek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hu-HU" sz="2800" dirty="0" smtClean="0"/>
              <a:t>Generatív </a:t>
            </a:r>
            <a:r>
              <a:rPr lang="hu-HU" sz="2800" dirty="0" smtClean="0"/>
              <a:t>módszerek (nem „generatív AI”)</a:t>
            </a:r>
            <a:endParaRPr lang="hu-HU" sz="2800" dirty="0"/>
          </a:p>
          <a:p>
            <a:pPr lvl="1"/>
            <a:r>
              <a:rPr lang="hu-HU" sz="2400" dirty="0" smtClean="0"/>
              <a:t>…mert példák generálására is alkalmasak</a:t>
            </a:r>
          </a:p>
          <a:p>
            <a:pPr lvl="1"/>
            <a:r>
              <a:rPr lang="hu-HU" sz="2400" dirty="0" smtClean="0"/>
              <a:t>Az adott osztályba tartozó példák</a:t>
            </a:r>
            <a:r>
              <a:rPr lang="en-US" sz="2400" dirty="0" smtClean="0"/>
              <a:t>at</a:t>
            </a:r>
            <a:r>
              <a:rPr lang="hu-HU" sz="2400" dirty="0" smtClean="0"/>
              <a:t> modellezik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>
                <a:cs typeface="Times New Roman" panose="02020603050405020304" pitchFamily="18" charset="0"/>
              </a:rPr>
              <a:t>becsléséhez állnak közelebb</a:t>
            </a:r>
            <a:endParaRPr lang="hu-HU" sz="2400" dirty="0" smtClean="0"/>
          </a:p>
          <a:p>
            <a:r>
              <a:rPr lang="hu-HU" sz="2800" dirty="0" smtClean="0"/>
              <a:t>Diszkriminatív módszerek</a:t>
            </a:r>
            <a:endParaRPr lang="hu-HU" sz="2800" dirty="0"/>
          </a:p>
          <a:p>
            <a:pPr lvl="1"/>
            <a:r>
              <a:rPr lang="hu-HU" sz="2400" dirty="0" smtClean="0"/>
              <a:t>…mert az osztályok szeparálása a lényeg</a:t>
            </a:r>
          </a:p>
          <a:p>
            <a:pPr lvl="1"/>
            <a:r>
              <a:rPr lang="hu-HU" sz="2400" dirty="0" smtClean="0"/>
              <a:t>A döntési felületet modellezik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/>
              <a:t>becsléséhez állnak közelebb</a:t>
            </a:r>
          </a:p>
          <a:p>
            <a:r>
              <a:rPr lang="hu-HU" sz="2800" dirty="0"/>
              <a:t>A kétféle szemlélet </a:t>
            </a:r>
            <a:r>
              <a:rPr lang="hu-HU" sz="2800" dirty="0" smtClean="0"/>
              <a:t>nem </a:t>
            </a:r>
            <a:r>
              <a:rPr lang="hu-HU" sz="2800" dirty="0"/>
              <a:t>válik </a:t>
            </a:r>
            <a:r>
              <a:rPr lang="hu-HU" sz="2800" dirty="0" smtClean="0"/>
              <a:t>el teljesen</a:t>
            </a:r>
          </a:p>
          <a:p>
            <a:pPr lvl="1"/>
            <a:r>
              <a:rPr lang="hu-HU" sz="2400" dirty="0" smtClean="0"/>
              <a:t>Például léteznek </a:t>
            </a:r>
            <a:r>
              <a:rPr lang="hu-HU" sz="2400" dirty="0"/>
              <a:t>diszkriminatív tanítási módszerek </a:t>
            </a:r>
            <a:r>
              <a:rPr lang="hu-HU" sz="2400" dirty="0" err="1" smtClean="0"/>
              <a:t>GMM-hez</a:t>
            </a:r>
            <a:endParaRPr lang="hu-HU" sz="2400" dirty="0"/>
          </a:p>
          <a:p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78" y="1259632"/>
            <a:ext cx="4346733" cy="18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smtClean="0">
                <a:solidFill>
                  <a:schemeClr val="tx1"/>
                </a:solidFill>
              </a:rPr>
              <a:t>Maximum </a:t>
            </a:r>
            <a:r>
              <a:rPr lang="hu-HU" altLang="hu-HU" sz="4200" dirty="0" err="1" smtClean="0">
                <a:solidFill>
                  <a:schemeClr val="tx1"/>
                </a:solidFill>
              </a:rPr>
              <a:t>likelihood</a:t>
            </a:r>
            <a:r>
              <a:rPr lang="hu-HU" altLang="hu-HU" sz="4200" dirty="0" smtClean="0">
                <a:solidFill>
                  <a:schemeClr val="tx1"/>
                </a:solidFill>
              </a:rPr>
              <a:t> logisztikus regresszió</a:t>
            </a:r>
            <a:r>
              <a:rPr lang="en-US" altLang="hu-HU" sz="4200" dirty="0" smtClean="0">
                <a:solidFill>
                  <a:schemeClr val="tx1"/>
                </a:solidFill>
              </a:rPr>
              <a:t> #2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8942784" cy="4535091"/>
          </a:xfrm>
        </p:spPr>
        <p:txBody>
          <a:bodyPr/>
          <a:lstStyle/>
          <a:p>
            <a:r>
              <a:rPr lang="en-US" sz="2800" dirty="0" smtClean="0"/>
              <a:t>ML </a:t>
            </a:r>
            <a:r>
              <a:rPr lang="hu-HU" sz="2800" dirty="0" smtClean="0"/>
              <a:t>érték:</a:t>
            </a:r>
            <a:endParaRPr lang="hu-HU" sz="2800" dirty="0"/>
          </a:p>
          <a:p>
            <a:pPr lvl="1"/>
            <a:endParaRPr lang="hu-HU" sz="2400" dirty="0" smtClean="0"/>
          </a:p>
          <a:p>
            <a:r>
              <a:rPr lang="en-US" sz="2800" dirty="0"/>
              <a:t>A likelihood </a:t>
            </a:r>
            <a:r>
              <a:rPr lang="en-US" sz="2800" dirty="0" err="1"/>
              <a:t>helyett</a:t>
            </a:r>
            <a:r>
              <a:rPr lang="en-US" sz="2800" dirty="0"/>
              <a:t> a log-likelihood-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maximalizáljuk</a:t>
            </a:r>
            <a:r>
              <a:rPr lang="en-US" sz="2800" dirty="0"/>
              <a:t>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hu-HU" sz="2800" dirty="0"/>
              <a:t>Ugyanezt negatív előjellel </a:t>
            </a:r>
            <a:r>
              <a:rPr lang="hu-HU" sz="2800" b="1" dirty="0"/>
              <a:t>kereszt-entrópia hibafüggvénynek </a:t>
            </a:r>
            <a:r>
              <a:rPr lang="hu-HU" sz="2800" dirty="0"/>
              <a:t>is </a:t>
            </a:r>
            <a:r>
              <a:rPr lang="hu-HU" sz="2800" dirty="0" smtClean="0"/>
              <a:t>hívják</a:t>
            </a:r>
            <a:endParaRPr lang="en-US" sz="2800" dirty="0" smtClean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/>
              <a:t> </a:t>
            </a:r>
            <a:r>
              <a:rPr lang="hu-HU" sz="2400" dirty="0"/>
              <a:t>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</a:t>
            </a:r>
            <a:r>
              <a:rPr lang="hu-HU" sz="2400" dirty="0" smtClean="0"/>
              <a:t>kereszt-entrópiája</a:t>
            </a:r>
            <a:endParaRPr lang="en-US" sz="2400" dirty="0" smtClean="0"/>
          </a:p>
          <a:p>
            <a:pPr lvl="1"/>
            <a:r>
              <a:rPr lang="hu-HU" sz="2400" dirty="0" smtClean="0"/>
              <a:t>„</a:t>
            </a:r>
            <a:r>
              <a:rPr lang="en-US" sz="2400" dirty="0" smtClean="0"/>
              <a:t>cross-entropy”</a:t>
            </a:r>
            <a:endParaRPr lang="hu-HU" sz="2400" dirty="0"/>
          </a:p>
          <a:p>
            <a:pPr lvl="1"/>
            <a:r>
              <a:rPr lang="hu-HU" sz="2400" dirty="0"/>
              <a:t>Azaz a </a:t>
            </a:r>
            <a:r>
              <a:rPr lang="hu-HU" sz="2400" dirty="0" err="1"/>
              <a:t>likelihood</a:t>
            </a:r>
            <a:r>
              <a:rPr lang="hu-HU" sz="2400" dirty="0"/>
              <a:t> maximalizálása = </a:t>
            </a:r>
            <a:r>
              <a:rPr lang="hu-HU" sz="2400" dirty="0" err="1"/>
              <a:t>cross-entropy</a:t>
            </a:r>
            <a:r>
              <a:rPr lang="hu-HU" sz="2400" dirty="0"/>
              <a:t> minimalizálása</a:t>
            </a:r>
          </a:p>
          <a:p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25613"/>
              </p:ext>
            </p:extLst>
          </p:nvPr>
        </p:nvGraphicFramePr>
        <p:xfrm>
          <a:off x="2784942" y="1055887"/>
          <a:ext cx="307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942" y="1055887"/>
                        <a:ext cx="3076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81523"/>
              </p:ext>
            </p:extLst>
          </p:nvPr>
        </p:nvGraphicFramePr>
        <p:xfrm>
          <a:off x="2784942" y="2606377"/>
          <a:ext cx="4459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7" name="Equation" r:id="rId5" imgW="2006280" imgH="431640" progId="Equation.3">
                  <p:embed/>
                </p:oleObj>
              </mc:Choice>
              <mc:Fallback>
                <p:oleObj name="Equation" r:id="rId5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942" y="2606377"/>
                        <a:ext cx="44592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2893164"/>
            <a:ext cx="3713499" cy="31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>
                <a:solidFill>
                  <a:schemeClr val="tx1"/>
                </a:solidFill>
              </a:rPr>
              <a:t>Maximum </a:t>
            </a:r>
            <a:r>
              <a:rPr lang="hu-HU" altLang="hu-HU" sz="4200" dirty="0" err="1">
                <a:solidFill>
                  <a:schemeClr val="tx1"/>
                </a:solidFill>
              </a:rPr>
              <a:t>likelihood</a:t>
            </a:r>
            <a:r>
              <a:rPr lang="hu-HU" altLang="hu-HU" sz="4200" dirty="0">
                <a:solidFill>
                  <a:schemeClr val="tx1"/>
                </a:solidFill>
              </a:rPr>
              <a:t> logisztikus regresszió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smtClean="0">
                <a:solidFill>
                  <a:schemeClr val="tx1"/>
                </a:solidFill>
              </a:rPr>
              <a:t>#</a:t>
            </a:r>
            <a:r>
              <a:rPr lang="hu-HU" altLang="hu-HU" sz="4200" dirty="0" smtClean="0">
                <a:solidFill>
                  <a:schemeClr val="tx1"/>
                </a:solidFill>
              </a:rPr>
              <a:t>3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5774432" cy="4535091"/>
          </a:xfrm>
        </p:spPr>
        <p:txBody>
          <a:bodyPr/>
          <a:lstStyle/>
          <a:p>
            <a:r>
              <a:rPr lang="hu-HU" sz="2800" dirty="0" smtClean="0"/>
              <a:t>Log </a:t>
            </a:r>
            <a:r>
              <a:rPr lang="hu-HU" sz="2800" dirty="0" err="1" smtClean="0"/>
              <a:t>likelihood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max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r>
              <a:rPr lang="hu-HU" sz="2800" dirty="0" smtClean="0"/>
              <a:t>Megoldási ötletek?</a:t>
            </a:r>
          </a:p>
          <a:p>
            <a:r>
              <a:rPr lang="hu-HU" sz="2800" dirty="0" smtClean="0"/>
              <a:t>Optimalizálás </a:t>
            </a:r>
            <a:r>
              <a:rPr lang="hu-HU" sz="2800" dirty="0"/>
              <a:t>a derivált nullává tevésével</a:t>
            </a:r>
          </a:p>
          <a:p>
            <a:pPr lvl="1"/>
            <a:r>
              <a:rPr lang="hu-HU" sz="2400" dirty="0"/>
              <a:t>Sajnos nincs rá zárt képletes megoldás</a:t>
            </a:r>
          </a:p>
          <a:p>
            <a:r>
              <a:rPr lang="hu-HU" sz="2800" dirty="0" smtClean="0"/>
              <a:t>Maximalizálás </a:t>
            </a:r>
            <a:r>
              <a:rPr lang="hu-HU" sz="2800" dirty="0"/>
              <a:t>a </a:t>
            </a:r>
            <a:r>
              <a:rPr lang="hu-HU" sz="2800" dirty="0" err="1"/>
              <a:t>gradient</a:t>
            </a:r>
            <a:r>
              <a:rPr lang="hu-HU" sz="2800" dirty="0"/>
              <a:t> </a:t>
            </a:r>
            <a:r>
              <a:rPr lang="hu-HU" sz="2800" dirty="0" err="1"/>
              <a:t>descent</a:t>
            </a:r>
            <a:r>
              <a:rPr lang="hu-HU" sz="2800" dirty="0"/>
              <a:t> eljárással</a:t>
            </a:r>
          </a:p>
          <a:p>
            <a:pPr lvl="1"/>
            <a:r>
              <a:rPr lang="hu-HU" sz="2400" dirty="0"/>
              <a:t>A hibafelület konvex és egyetlen </a:t>
            </a:r>
            <a:r>
              <a:rPr lang="hu-HU" sz="2400"/>
              <a:t>optimuma </a:t>
            </a:r>
            <a:r>
              <a:rPr lang="hu-HU" sz="2400" smtClean="0"/>
              <a:t>van (ez jó!)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4" y="2780928"/>
            <a:ext cx="5368438" cy="3346326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74026"/>
              </p:ext>
            </p:extLst>
          </p:nvPr>
        </p:nvGraphicFramePr>
        <p:xfrm>
          <a:off x="4799856" y="1093749"/>
          <a:ext cx="4459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" name="Equation" r:id="rId4" imgW="2006280" imgH="431640" progId="Equation.3">
                  <p:embed/>
                </p:oleObj>
              </mc:Choice>
              <mc:Fallback>
                <p:oleObj name="Equation" r:id="rId4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6" y="1093749"/>
                        <a:ext cx="44592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60" y="2996952"/>
            <a:ext cx="4293815" cy="31269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smtClean="0">
                <a:solidFill>
                  <a:schemeClr val="tx1"/>
                </a:solidFill>
              </a:rPr>
              <a:t>Logisztikus regresszió interpretálhatósága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8654752" cy="4535091"/>
          </a:xfrm>
        </p:spPr>
        <p:txBody>
          <a:bodyPr/>
          <a:lstStyle/>
          <a:p>
            <a:r>
              <a:rPr lang="hu-HU" sz="2800" dirty="0" smtClean="0"/>
              <a:t>A modellünk a következő alakú: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r>
              <a:rPr lang="hu-HU" sz="2800" dirty="0" smtClean="0"/>
              <a:t>Tehát minden jellemzőt egy súllyal szorzunk meg, majd összeadjuk (és </a:t>
            </a:r>
            <a:r>
              <a:rPr lang="hu-HU" sz="2800" dirty="0" err="1" smtClean="0"/>
              <a:t>szigmoiddal</a:t>
            </a:r>
            <a:r>
              <a:rPr lang="hu-HU" sz="2800" dirty="0" smtClean="0"/>
              <a:t> transzformáljuk)</a:t>
            </a:r>
          </a:p>
          <a:p>
            <a:pPr lvl="1"/>
            <a:r>
              <a:rPr lang="hu-HU" sz="2400" dirty="0" smtClean="0"/>
              <a:t>Ez egyébként minden lineáris modellre igaz</a:t>
            </a:r>
          </a:p>
          <a:p>
            <a:r>
              <a:rPr lang="hu-HU" sz="2800" dirty="0" smtClean="0"/>
              <a:t>Ebből következtethetünk az egyes jellemzők fontosságára is</a:t>
            </a:r>
          </a:p>
          <a:p>
            <a:pPr lvl="1"/>
            <a:r>
              <a:rPr lang="hu-HU" sz="2400" dirty="0" smtClean="0"/>
              <a:t>0,</a:t>
            </a:r>
            <a:r>
              <a:rPr lang="hu-HU" sz="2400" dirty="0" err="1" smtClean="0"/>
              <a:t>0</a:t>
            </a:r>
            <a:r>
              <a:rPr lang="en-US" sz="2400" dirty="0" smtClean="0"/>
              <a:t>00</a:t>
            </a:r>
            <a:r>
              <a:rPr lang="hu-HU" sz="2400" dirty="0" smtClean="0"/>
              <a:t>1-es </a:t>
            </a:r>
            <a:r>
              <a:rPr lang="hu-HU" sz="2400" dirty="0" smtClean="0"/>
              <a:t>súly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nem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túl fontos</a:t>
            </a: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Persze a skálázásra érzékeny ez a megközelítés</a:t>
            </a: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A kisebb súlyú jellemzőket el is hagyhatjuk                   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ym typeface="Wingdings" panose="05000000000000000000" pitchFamily="2" charset="2"/>
              </a:rPr>
              <a:t>jellemzőkiválasztás</a:t>
            </a:r>
            <a:r>
              <a:rPr lang="hu-HU" sz="2400" dirty="0" smtClean="0">
                <a:sym typeface="Wingdings" panose="05000000000000000000" pitchFamily="2" charset="2"/>
              </a:rPr>
              <a:t> (</a:t>
            </a:r>
            <a:r>
              <a:rPr lang="hu-HU" sz="2400" dirty="0" err="1" smtClean="0">
                <a:sym typeface="Wingdings" panose="05000000000000000000" pitchFamily="2" charset="2"/>
              </a:rPr>
              <a:t>feature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selection</a:t>
            </a:r>
            <a:r>
              <a:rPr lang="hu-HU" sz="2400" dirty="0" smtClean="0">
                <a:sym typeface="Wingdings" panose="05000000000000000000" pitchFamily="2" charset="2"/>
              </a:rPr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27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000" dirty="0">
                <a:solidFill>
                  <a:schemeClr val="tx1"/>
                </a:solidFill>
              </a:rPr>
              <a:t>Több osztály esete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11391056" cy="4535091"/>
          </a:xfrm>
        </p:spPr>
        <p:txBody>
          <a:bodyPr/>
          <a:lstStyle/>
          <a:p>
            <a:r>
              <a:rPr lang="hu-HU" sz="2800" dirty="0" smtClean="0"/>
              <a:t>Egyetlen </a:t>
            </a:r>
            <a:r>
              <a:rPr lang="hu-HU" sz="2800" dirty="0"/>
              <a:t>lineáris felülettel nyilván csak két osztályt tudunk szeparálni</a:t>
            </a:r>
          </a:p>
          <a:p>
            <a:r>
              <a:rPr lang="hu-HU" sz="2800" dirty="0" smtClean="0"/>
              <a:t>Hogyan </a:t>
            </a:r>
            <a:r>
              <a:rPr lang="hu-HU" sz="2800" dirty="0"/>
              <a:t>lehet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/>
              <a:t> osztályt lineáris döntési felületekkel elválasztani?</a:t>
            </a:r>
          </a:p>
          <a:p>
            <a:pPr marL="0" indent="0">
              <a:buNone/>
            </a:pPr>
            <a:r>
              <a:rPr lang="hu-HU" sz="2400" dirty="0" smtClean="0"/>
              <a:t>	1</a:t>
            </a:r>
            <a:r>
              <a:rPr lang="hu-HU" sz="2400" dirty="0"/>
              <a:t>. stratégia: „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against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rest”      2. stratégia: „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against</a:t>
            </a:r>
            <a:r>
              <a:rPr lang="hu-HU" sz="2400" dirty="0"/>
              <a:t> </a:t>
            </a:r>
            <a:r>
              <a:rPr lang="hu-HU" sz="2400" dirty="0" err="1"/>
              <a:t>another</a:t>
            </a:r>
            <a:r>
              <a:rPr lang="hu-HU" sz="2400" dirty="0" smtClean="0"/>
              <a:t>”</a:t>
            </a:r>
          </a:p>
          <a:p>
            <a:pPr marL="0" indent="0">
              <a:buNone/>
            </a:pPr>
            <a:r>
              <a:rPr lang="hu-HU" sz="2400" dirty="0" smtClean="0"/>
              <a:t>	            </a:t>
            </a:r>
            <a:r>
              <a:rPr lang="hu-HU" sz="2400" dirty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/>
              <a:t> döntési felület)               </a:t>
            </a:r>
            <a:r>
              <a:rPr lang="hu-HU" sz="2400" dirty="0" smtClean="0"/>
              <a:t>             </a:t>
            </a:r>
            <a:r>
              <a:rPr lang="hu-HU" sz="2400" dirty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m(m-1)/2</a:t>
            </a:r>
            <a:r>
              <a:rPr lang="hu-HU" sz="2400" dirty="0"/>
              <a:t> döntési felület)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/>
              <a:t>Azonban mindkét esetben lesznek nem egyértelműen besorolt </a:t>
            </a:r>
            <a:r>
              <a:rPr lang="hu-HU" sz="2400" dirty="0" smtClean="0"/>
              <a:t>régiók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12976"/>
            <a:ext cx="34559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130426"/>
            <a:ext cx="34559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Lineáris gép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/>
              <a:t> darab osztályra definiáljunk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/>
              <a:t> lineáris </a:t>
            </a:r>
            <a:r>
              <a:rPr lang="hu-HU" sz="2800" dirty="0" err="1"/>
              <a:t>diszkriminánsfüggvényt</a:t>
            </a:r>
            <a:endParaRPr lang="hu-HU" sz="2800" dirty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 2, …m</a:t>
            </a:r>
            <a:endParaRPr lang="hu-HU" sz="2800" dirty="0" smtClean="0"/>
          </a:p>
          <a:p>
            <a:r>
              <a:rPr lang="hu-HU" sz="2800" dirty="0" smtClean="0"/>
              <a:t>Tetszőleges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példát így a maximum alapján soroljunk be:</a:t>
            </a:r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dirty="0"/>
          </a:p>
          <a:p>
            <a:r>
              <a:rPr lang="hu-HU" sz="2800" dirty="0"/>
              <a:t>Ezt az osztályozót hívják </a:t>
            </a:r>
            <a:r>
              <a:rPr lang="hu-HU" sz="2800" b="1" dirty="0"/>
              <a:t>lineáris gépnek</a:t>
            </a:r>
          </a:p>
          <a:p>
            <a:r>
              <a:rPr lang="hu-HU" sz="2800" dirty="0"/>
              <a:t>A lineáris gép a jellemzőteret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/>
              <a:t> régióra osztja, ahol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a legnagyobb értéket felvevő </a:t>
            </a:r>
            <a:r>
              <a:rPr lang="hu-HU" sz="2800" dirty="0" err="1"/>
              <a:t>diszkriminánsfüggvény</a:t>
            </a:r>
            <a:r>
              <a:rPr lang="hu-HU" sz="2800" dirty="0"/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/>
              <a:t>régióban</a:t>
            </a:r>
          </a:p>
          <a:p>
            <a:r>
              <a:rPr lang="hu-HU" sz="2800" dirty="0"/>
              <a:t>A maximumos döntési szabály megoldja a bizonytalan régiók </a:t>
            </a:r>
            <a:r>
              <a:rPr lang="hu-HU" sz="2800" dirty="0" smtClean="0"/>
              <a:t>problémáját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maximum a tér minden pontjában definiálva </a:t>
            </a:r>
            <a:r>
              <a:rPr lang="hu-HU" sz="2400" dirty="0" smtClean="0"/>
              <a:t>van…</a:t>
            </a:r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558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lineáris gép döntési régiói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lineáris gép által kialakított régiók konvexek és folytonosak</a:t>
            </a:r>
          </a:p>
          <a:p>
            <a:pPr lvl="3"/>
            <a:endParaRPr lang="hu-HU" sz="800" dirty="0" smtClean="0"/>
          </a:p>
          <a:p>
            <a:r>
              <a:rPr lang="hu-HU" sz="2800" dirty="0" smtClean="0"/>
              <a:t>Azaz </a:t>
            </a:r>
            <a:r>
              <a:rPr lang="hu-HU" sz="2800" dirty="0"/>
              <a:t>ez a régió lehetséges</a:t>
            </a:r>
            <a:r>
              <a:rPr lang="hu-HU" sz="2800" dirty="0" smtClean="0"/>
              <a:t>:                      De ez nem:</a:t>
            </a:r>
            <a:endParaRPr lang="hu-HU" sz="2800" dirty="0"/>
          </a:p>
          <a:p>
            <a:pPr lvl="3"/>
            <a:endParaRPr lang="hu-HU" sz="800" dirty="0"/>
          </a:p>
          <a:p>
            <a:r>
              <a:rPr lang="hu-HU" sz="2800" dirty="0"/>
              <a:t>Ezért ilyen feladatokat nem fogunk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/>
              <a:t>tudni megoldani:</a:t>
            </a:r>
            <a:endParaRPr lang="hu-HU" sz="2800" dirty="0"/>
          </a:p>
          <a:p>
            <a:r>
              <a:rPr lang="hu-HU" sz="2800" dirty="0"/>
              <a:t>A lineáris gép képességei nyilván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 smtClean="0">
                <a:cs typeface="Times New Roman" panose="02020603050405020304" pitchFamily="18" charset="0"/>
              </a:rPr>
              <a:t>erősen </a:t>
            </a:r>
            <a:r>
              <a:rPr lang="hu-HU" sz="2800" dirty="0" smtClean="0"/>
              <a:t>korlátozottak</a:t>
            </a:r>
          </a:p>
          <a:p>
            <a:r>
              <a:rPr lang="hu-HU" sz="2800" dirty="0" smtClean="0"/>
              <a:t>Ezért </a:t>
            </a:r>
            <a:r>
              <a:rPr lang="hu-HU" sz="2800" dirty="0"/>
              <a:t>fogjuk </a:t>
            </a:r>
            <a:r>
              <a:rPr lang="hu-HU" sz="2800" dirty="0" smtClean="0"/>
              <a:t>majd kiterjeszteni</a:t>
            </a:r>
          </a:p>
          <a:p>
            <a:pPr lvl="1"/>
            <a:r>
              <a:rPr lang="hu-HU" sz="2400" dirty="0" smtClean="0"/>
              <a:t>Ez vezet majd az </a:t>
            </a:r>
            <a:r>
              <a:rPr lang="hu-HU" sz="2400" dirty="0" err="1" smtClean="0"/>
              <a:t>SVM-hez</a:t>
            </a:r>
            <a:endParaRPr lang="hu-HU" sz="2400" dirty="0" smtClean="0"/>
          </a:p>
          <a:p>
            <a:pPr lvl="1"/>
            <a:r>
              <a:rPr lang="hu-HU" sz="2400" dirty="0" smtClean="0"/>
              <a:t>…és a </a:t>
            </a:r>
            <a:r>
              <a:rPr lang="hu-HU" sz="2400" dirty="0"/>
              <a:t>mesterséges </a:t>
            </a:r>
            <a:r>
              <a:rPr lang="hu-HU" sz="2400" dirty="0" smtClean="0"/>
              <a:t>neuronhálókhoz is</a:t>
            </a:r>
            <a:endParaRPr lang="hu-HU" sz="16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100070"/>
            <a:ext cx="3384376" cy="2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894932"/>
            <a:ext cx="2016224" cy="77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544" y="1894932"/>
            <a:ext cx="1888450" cy="7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>
            <a:off x="3935760" y="3292802"/>
            <a:ext cx="3600400" cy="496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000" dirty="0">
                <a:solidFill>
                  <a:schemeClr val="tx1"/>
                </a:solidFill>
              </a:rPr>
              <a:t>A </a:t>
            </a:r>
            <a:r>
              <a:rPr lang="en-US" altLang="hu-HU" sz="4000" dirty="0">
                <a:solidFill>
                  <a:schemeClr val="tx1"/>
                </a:solidFill>
              </a:rPr>
              <a:t>line</a:t>
            </a:r>
            <a:r>
              <a:rPr lang="hu-HU" altLang="hu-HU" sz="4000" dirty="0">
                <a:solidFill>
                  <a:schemeClr val="tx1"/>
                </a:solidFill>
              </a:rPr>
              <a:t>á</a:t>
            </a:r>
            <a:r>
              <a:rPr lang="en-US" altLang="hu-HU" sz="4000" dirty="0">
                <a:solidFill>
                  <a:schemeClr val="tx1"/>
                </a:solidFill>
              </a:rPr>
              <a:t>r</a:t>
            </a:r>
            <a:r>
              <a:rPr lang="hu-HU" altLang="hu-HU" sz="4000" dirty="0">
                <a:solidFill>
                  <a:schemeClr val="tx1"/>
                </a:solidFill>
              </a:rPr>
              <a:t>is</a:t>
            </a:r>
            <a:r>
              <a:rPr lang="en-US" altLang="hu-HU" sz="4000" dirty="0">
                <a:solidFill>
                  <a:schemeClr val="tx1"/>
                </a:solidFill>
              </a:rPr>
              <a:t> </a:t>
            </a:r>
            <a:r>
              <a:rPr lang="hu-HU" altLang="hu-HU" sz="4000" dirty="0">
                <a:solidFill>
                  <a:schemeClr val="tx1"/>
                </a:solidFill>
              </a:rPr>
              <a:t>gép döntési régiói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054352" cy="4525963"/>
          </a:xfrm>
        </p:spPr>
        <p:txBody>
          <a:bodyPr/>
          <a:lstStyle/>
          <a:p>
            <a:endParaRPr lang="hu-HU" sz="2800" dirty="0"/>
          </a:p>
          <a:p>
            <a:r>
              <a:rPr lang="hu-HU" sz="2800" dirty="0" smtClean="0"/>
              <a:t>Két </a:t>
            </a:r>
            <a:r>
              <a:rPr lang="hu-HU" sz="2800" dirty="0"/>
              <a:t>példa a lineáris gép döntési régióira: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r>
              <a:rPr lang="hu-HU" sz="2800" dirty="0"/>
              <a:t>Két szomszédos osztály között a döntési felület:</a:t>
            </a:r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hu-HU" sz="2800" dirty="0" smtClean="0"/>
              <a:t> </a:t>
            </a:r>
            <a:r>
              <a:rPr lang="hu-HU" sz="2800" dirty="0"/>
              <a:t>normálvektora </a:t>
            </a:r>
            <a:r>
              <a:rPr lang="hu-HU" sz="2800" dirty="0" smtClean="0"/>
              <a:t>(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/>
              <a:t>), </a:t>
            </a:r>
            <a:r>
              <a:rPr lang="hu-HU" sz="2800" dirty="0"/>
              <a:t>valamint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hu-HU" sz="2800" dirty="0" smtClean="0"/>
              <a:t> </a:t>
            </a:r>
            <a:r>
              <a:rPr lang="hu-HU" sz="2800" dirty="0" err="1" smtClean="0"/>
              <a:t>-től</a:t>
            </a:r>
            <a:r>
              <a:rPr lang="hu-HU" sz="2800" dirty="0" smtClean="0"/>
              <a:t> </a:t>
            </a:r>
            <a:r>
              <a:rPr lang="hu-HU" sz="2800" dirty="0"/>
              <a:t>vett </a:t>
            </a:r>
            <a:r>
              <a:rPr lang="hu-HU" sz="2800" dirty="0" smtClean="0"/>
              <a:t>távolsága: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980728"/>
            <a:ext cx="6157536" cy="26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02" y="3861048"/>
            <a:ext cx="4639056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25" y="5188798"/>
            <a:ext cx="21070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lineáris gép tanítása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lineáris gép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/>
              <a:t> </a:t>
            </a:r>
            <a:r>
              <a:rPr lang="hu-HU" sz="2800" dirty="0" smtClean="0"/>
              <a:t>darab diszkrimináns-függvényből </a:t>
            </a:r>
            <a:r>
              <a:rPr lang="hu-HU" sz="2800" dirty="0"/>
              <a:t>áll: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2, …m</a:t>
            </a:r>
            <a:endParaRPr lang="hu-HU" sz="2800" dirty="0"/>
          </a:p>
          <a:p>
            <a:r>
              <a:rPr lang="hu-HU" sz="2800" dirty="0" smtClean="0"/>
              <a:t>Ezek </a:t>
            </a:r>
            <a:r>
              <a:rPr lang="hu-HU" sz="2800" dirty="0"/>
              <a:t>súlyait külön-külön optimalizálhatjuk, cél az adott osztály elválasztása az összes többitől </a:t>
            </a:r>
            <a:r>
              <a:rPr lang="hu-HU" sz="2800" dirty="0" smtClean="0"/>
              <a:t>(„</a:t>
            </a:r>
            <a:r>
              <a:rPr lang="hu-HU" sz="2800" dirty="0" err="1" smtClean="0"/>
              <a:t>one</a:t>
            </a:r>
            <a:r>
              <a:rPr lang="hu-HU" sz="2800" dirty="0" smtClean="0"/>
              <a:t> </a:t>
            </a:r>
            <a:r>
              <a:rPr lang="hu-HU" sz="2800" dirty="0" err="1"/>
              <a:t>against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rest” módszer)</a:t>
            </a:r>
          </a:p>
          <a:p>
            <a:pPr lvl="1"/>
            <a:r>
              <a:rPr lang="hu-HU" sz="2400" dirty="0"/>
              <a:t>Ezáltal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/>
              <a:t> osztályos feladatot visszavezettük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/>
              <a:t> db. kétosztályosra</a:t>
            </a:r>
          </a:p>
          <a:p>
            <a:r>
              <a:rPr lang="hu-HU" sz="2800" dirty="0"/>
              <a:t>Ezen osztályozók mindegyike külön-külön </a:t>
            </a:r>
            <a:r>
              <a:rPr lang="hu-HU" sz="2800" dirty="0" smtClean="0"/>
              <a:t>tanítható</a:t>
            </a:r>
          </a:p>
          <a:p>
            <a:pPr lvl="1"/>
            <a:r>
              <a:rPr lang="hu-HU" sz="2400" dirty="0" smtClean="0"/>
              <a:t>az </a:t>
            </a:r>
            <a:r>
              <a:rPr lang="hu-HU" sz="2400" dirty="0"/>
              <a:t>aktuális </a:t>
            </a:r>
            <a:r>
              <a:rPr lang="hu-HU" sz="2400" dirty="0" smtClean="0"/>
              <a:t>osztály: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/>
              <a:t> ; az összes többi példa: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400" dirty="0"/>
          </a:p>
          <a:p>
            <a:r>
              <a:rPr lang="hu-HU" sz="2800" dirty="0"/>
              <a:t>A tanítás persze az összes korábban látott módszerrel elvégezhető</a:t>
            </a:r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40258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Többosztályos logisztikus regresszió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kétosztályos logisztikus regresszióhoz hasonlóan módosítsuk a lineáris </a:t>
            </a:r>
            <a:r>
              <a:rPr lang="hu-HU" sz="2800" dirty="0" err="1"/>
              <a:t>diszkriminánsfüggvényt</a:t>
            </a:r>
            <a:r>
              <a:rPr lang="hu-HU" sz="2800" dirty="0"/>
              <a:t> úgy, hogy 0 és 1 közötti értékeket adjon vissza, és az egyes osztályok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</a:t>
            </a:r>
            <a:r>
              <a:rPr lang="hu-HU" sz="2800" dirty="0"/>
              <a:t>értékének összege 1 legyen</a:t>
            </a:r>
          </a:p>
          <a:p>
            <a:pPr lvl="1"/>
            <a:r>
              <a:rPr lang="hu-HU" sz="2400" dirty="0" smtClean="0"/>
              <a:t>Az így </a:t>
            </a:r>
            <a:r>
              <a:rPr lang="hu-HU" sz="2400" dirty="0"/>
              <a:t>kapott értékek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/>
              <a:t>becsléseként </a:t>
            </a:r>
            <a:r>
              <a:rPr lang="hu-HU" sz="2400" dirty="0"/>
              <a:t>értelmezhetők</a:t>
            </a:r>
          </a:p>
          <a:p>
            <a:r>
              <a:rPr lang="hu-HU" sz="2800" dirty="0"/>
              <a:t>E célra a </a:t>
            </a:r>
            <a:r>
              <a:rPr lang="hu-HU" sz="2800" b="1" dirty="0" err="1" smtClean="0"/>
              <a:t>szoftmax</a:t>
            </a:r>
            <a:r>
              <a:rPr lang="hu-HU" sz="2800" dirty="0" smtClean="0"/>
              <a:t> </a:t>
            </a:r>
            <a:r>
              <a:rPr lang="hu-HU" sz="2800" dirty="0"/>
              <a:t>függvény használjuk 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az osztály indexe):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r>
              <a:rPr lang="hu-HU" sz="2400" dirty="0" smtClean="0"/>
              <a:t>Az egyes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/>
              <a:t>kifejezések még tetszőleges értéket felvehetnek, de az exponenciális függvényük már mindenképpen pozitív lesz</a:t>
            </a:r>
          </a:p>
          <a:p>
            <a:pPr lvl="1"/>
            <a:r>
              <a:rPr lang="hu-HU" sz="2400" dirty="0" smtClean="0"/>
              <a:t>A nevezővel elosztva pedig </a:t>
            </a:r>
            <a:r>
              <a:rPr lang="en-US" sz="2400" dirty="0" smtClean="0"/>
              <a:t>[0, 1]</a:t>
            </a:r>
            <a:r>
              <a:rPr lang="hu-HU" sz="2400" dirty="0" err="1" smtClean="0"/>
              <a:t>-be</a:t>
            </a:r>
            <a:r>
              <a:rPr lang="hu-HU" sz="2400" dirty="0" smtClean="0"/>
              <a:t> esnek, és összegük 1!</a:t>
            </a:r>
            <a:endParaRPr lang="hu-HU" sz="2000" dirty="0"/>
          </a:p>
          <a:p>
            <a:endParaRPr lang="hu-HU" sz="2800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62506"/>
              </p:ext>
            </p:extLst>
          </p:nvPr>
        </p:nvGraphicFramePr>
        <p:xfrm>
          <a:off x="3412517" y="3933056"/>
          <a:ext cx="25685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3" imgW="1155600" imgH="482400" progId="Equation.3">
                  <p:embed/>
                </p:oleObj>
              </mc:Choice>
              <mc:Fallback>
                <p:oleObj name="Equation" r:id="rId3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517" y="3933056"/>
                        <a:ext cx="256857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Többosztályos logisztikus </a:t>
            </a:r>
            <a:r>
              <a:rPr lang="hu-HU" altLang="hu-HU" dirty="0" smtClean="0">
                <a:solidFill>
                  <a:schemeClr val="tx1"/>
                </a:solidFill>
              </a:rPr>
              <a:t>regresszió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Szoftmax</a:t>
            </a:r>
            <a:r>
              <a:rPr lang="en-US" sz="2800" dirty="0" smtClean="0"/>
              <a:t>:</a:t>
            </a:r>
            <a:endParaRPr lang="hu-HU" sz="2800" dirty="0" smtClean="0"/>
          </a:p>
          <a:p>
            <a:pPr lvl="1"/>
            <a:endParaRPr lang="hu-HU" sz="2400" dirty="0"/>
          </a:p>
          <a:p>
            <a:r>
              <a:rPr lang="hu-HU" sz="2800" dirty="0" smtClean="0"/>
              <a:t>A célvektor legyen: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1, 0,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, melyben csak 1 egyes van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err="1"/>
              <a:t>-adik</a:t>
            </a:r>
            <a:r>
              <a:rPr lang="hu-HU" sz="2800" dirty="0"/>
              <a:t> pozíción, ahol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az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err="1"/>
              <a:t>-edik</a:t>
            </a:r>
            <a:r>
              <a:rPr lang="hu-HU" sz="2800" dirty="0"/>
              <a:t> példa osztálycímkéje</a:t>
            </a:r>
          </a:p>
          <a:p>
            <a:pPr lvl="1"/>
            <a:r>
              <a:rPr lang="hu-HU" sz="2400" dirty="0"/>
              <a:t>Ezt úgy is hívják, hogy “1-of-K” </a:t>
            </a:r>
            <a:r>
              <a:rPr lang="hu-HU" sz="2400" dirty="0" smtClean="0"/>
              <a:t>kódolás (vagy „</a:t>
            </a:r>
            <a:r>
              <a:rPr lang="hu-HU" sz="2400" dirty="0" err="1" smtClean="0"/>
              <a:t>one-hot</a:t>
            </a:r>
            <a:r>
              <a:rPr lang="hu-HU" sz="2400" dirty="0" smtClean="0"/>
              <a:t> </a:t>
            </a:r>
            <a:r>
              <a:rPr lang="hu-HU" sz="2400" dirty="0" err="1" smtClean="0"/>
              <a:t>encoding</a:t>
            </a:r>
            <a:r>
              <a:rPr lang="hu-HU" sz="2400" dirty="0" smtClean="0"/>
              <a:t>”)</a:t>
            </a:r>
            <a:endParaRPr lang="hu-HU" sz="2400" dirty="0"/>
          </a:p>
          <a:p>
            <a:r>
              <a:rPr lang="hu-HU" sz="2800" dirty="0"/>
              <a:t>Az 1-of-K célvektor</a:t>
            </a:r>
            <a:r>
              <a:rPr lang="en-US" sz="2800" dirty="0" err="1"/>
              <a:t>ral</a:t>
            </a:r>
            <a:r>
              <a:rPr lang="en-US" sz="2800" dirty="0"/>
              <a:t> </a:t>
            </a:r>
            <a:r>
              <a:rPr lang="hu-HU" sz="2800" dirty="0"/>
              <a:t>a </a:t>
            </a:r>
            <a:r>
              <a:rPr lang="hu-HU" sz="2800" dirty="0" err="1"/>
              <a:t>likelihood</a:t>
            </a:r>
            <a:r>
              <a:rPr lang="hu-HU" sz="2800" dirty="0"/>
              <a:t> így írható fel:</a:t>
            </a:r>
          </a:p>
          <a:p>
            <a:pPr lvl="1"/>
            <a:r>
              <a:rPr lang="hu-HU" sz="2400" dirty="0" smtClean="0"/>
              <a:t>Analóg a kétosztályos logisztikus regresszióval</a:t>
            </a:r>
          </a:p>
          <a:p>
            <a:pPr lvl="1"/>
            <a:r>
              <a:rPr lang="hu-HU" sz="2400" dirty="0" smtClean="0"/>
              <a:t>Minden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vektorra 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/>
              <a:t> tényezőből pontosan 1 tér el 1-től!</a:t>
            </a:r>
          </a:p>
          <a:p>
            <a:endParaRPr lang="hu-HU" sz="2800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42487"/>
              </p:ext>
            </p:extLst>
          </p:nvPr>
        </p:nvGraphicFramePr>
        <p:xfrm>
          <a:off x="5879976" y="1412776"/>
          <a:ext cx="25685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1155600" imgH="482400" progId="Equation.3">
                  <p:embed/>
                </p:oleObj>
              </mc:Choice>
              <mc:Fallback>
                <p:oleObj name="Equation" r:id="rId3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1412776"/>
                        <a:ext cx="256857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71637"/>
              </p:ext>
            </p:extLst>
          </p:nvPr>
        </p:nvGraphicFramePr>
        <p:xfrm>
          <a:off x="9624392" y="4414366"/>
          <a:ext cx="20875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939600" imgH="431640" progId="Equation.3">
                  <p:embed/>
                </p:oleObj>
              </mc:Choice>
              <mc:Fallback>
                <p:oleObj name="Equation" r:id="rId5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392" y="4414366"/>
                        <a:ext cx="2087562" cy="958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4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Lineáris osztályozók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hu-HU" sz="2800" dirty="0" smtClean="0"/>
              <a:t>Most </a:t>
            </a:r>
            <a:r>
              <a:rPr lang="hu-HU" sz="2800" dirty="0"/>
              <a:t>olyan módszerekre fókuszálunk, amelyek direkt módon a </a:t>
            </a:r>
            <a:r>
              <a:rPr lang="hu-HU" sz="2800" dirty="0" smtClean="0"/>
              <a:t>diszkrimináns-függvényeket </a:t>
            </a:r>
            <a:r>
              <a:rPr lang="hu-HU" sz="2800" dirty="0"/>
              <a:t>modellezik</a:t>
            </a:r>
          </a:p>
          <a:p>
            <a:r>
              <a:rPr lang="hu-HU" sz="2800" dirty="0"/>
              <a:t>Legegyszerűbb esetként a </a:t>
            </a:r>
            <a:r>
              <a:rPr lang="hu-HU" sz="2800" b="1" dirty="0"/>
              <a:t>lineáris </a:t>
            </a:r>
            <a:r>
              <a:rPr lang="hu-HU" sz="2800" dirty="0" smtClean="0"/>
              <a:t>diszkrimináns-függvényeket </a:t>
            </a:r>
            <a:r>
              <a:rPr lang="hu-HU" sz="2800" dirty="0"/>
              <a:t>fogjuk tanulmányozni</a:t>
            </a:r>
          </a:p>
          <a:p>
            <a:pPr lvl="1"/>
            <a:r>
              <a:rPr lang="hu-HU" sz="2400" dirty="0"/>
              <a:t>Tudjuk, hogy egyforma </a:t>
            </a:r>
            <a:r>
              <a:rPr lang="hu-HU" sz="2400" dirty="0" err="1"/>
              <a:t>kovarianciamátrixú</a:t>
            </a:r>
            <a:r>
              <a:rPr lang="hu-HU" sz="2400" dirty="0"/>
              <a:t> osztályeloszlások esetén ezek optimálisak</a:t>
            </a:r>
          </a:p>
          <a:p>
            <a:pPr lvl="1"/>
            <a:r>
              <a:rPr lang="hu-HU" sz="2400" dirty="0"/>
              <a:t>Más eloszlás esetén nem optimálisak ugyan, de könnyen használhatók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67" y="3933056"/>
            <a:ext cx="3421683" cy="2736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908720"/>
            <a:ext cx="2979064" cy="28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Többosztályos logisztikus </a:t>
            </a:r>
            <a:r>
              <a:rPr lang="hu-HU" altLang="hu-HU" dirty="0" smtClean="0">
                <a:solidFill>
                  <a:schemeClr val="tx1"/>
                </a:solidFill>
              </a:rPr>
              <a:t>regresszió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pPr lvl="2"/>
            <a:endParaRPr lang="hu-HU" sz="2000" dirty="0" smtClean="0"/>
          </a:p>
          <a:p>
            <a:r>
              <a:rPr lang="hu-HU" sz="2800" dirty="0" smtClean="0"/>
              <a:t>A célvektorunk tehát ilyen alakot vett föl:</a:t>
            </a:r>
            <a:endParaRPr lang="hu-HU" sz="2400" dirty="0"/>
          </a:p>
          <a:p>
            <a:r>
              <a:rPr lang="hu-HU" sz="2800" dirty="0"/>
              <a:t>A logaritmust véve (negatív előjellel), megkapjuk a </a:t>
            </a:r>
            <a:r>
              <a:rPr lang="hu-HU" sz="2800" dirty="0" err="1"/>
              <a:t>cross-entropy</a:t>
            </a:r>
            <a:r>
              <a:rPr lang="hu-HU" sz="2800" dirty="0"/>
              <a:t> hibafüggvény többosztályos esetét:</a:t>
            </a:r>
          </a:p>
          <a:p>
            <a:pPr lvl="1"/>
            <a:endParaRPr lang="hu-HU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hu-HU" sz="2400" dirty="0" smtClean="0"/>
              <a:t>Vegyük </a:t>
            </a:r>
            <a:r>
              <a:rPr lang="hu-HU" sz="2400" dirty="0"/>
              <a:t>észre, hogy itt is mindig </a:t>
            </a:r>
            <a:r>
              <a:rPr lang="hu-HU" sz="2400" dirty="0" smtClean="0"/>
              <a:t>egyetlen </a:t>
            </a:r>
            <a:r>
              <a:rPr lang="hu-HU" sz="2400" dirty="0"/>
              <a:t>komponens nem nulla, </a:t>
            </a:r>
            <a:r>
              <a:rPr lang="hu-HU" sz="2400" dirty="0" smtClean="0"/>
              <a:t> </a:t>
            </a:r>
            <a:r>
              <a:rPr lang="hu-HU" sz="2400" dirty="0"/>
              <a:t>mégpedig a helyes osztályhoz </a:t>
            </a:r>
            <a:r>
              <a:rPr lang="hu-HU" sz="2400" dirty="0" smtClean="0"/>
              <a:t>tartozó</a:t>
            </a:r>
            <a:r>
              <a:rPr lang="en-US" sz="2400" dirty="0" smtClean="0"/>
              <a:t>, a </a:t>
            </a:r>
            <a:r>
              <a:rPr lang="hu-HU" sz="2400" dirty="0" smtClean="0"/>
              <a:t>többi </a:t>
            </a:r>
            <a:r>
              <a:rPr lang="hu-HU" sz="2400" dirty="0" smtClean="0"/>
              <a:t>tehát kiesik</a:t>
            </a:r>
            <a:endParaRPr lang="hu-HU" sz="2400" dirty="0"/>
          </a:p>
          <a:p>
            <a:r>
              <a:rPr lang="hu-HU" sz="2800" dirty="0"/>
              <a:t>A kétosztályos esethez hasonlóan az optimalizálást a derivált kiszámolásával, majd a </a:t>
            </a:r>
            <a:r>
              <a:rPr lang="hu-HU" sz="2800" dirty="0" err="1"/>
              <a:t>gradient</a:t>
            </a:r>
            <a:r>
              <a:rPr lang="hu-HU" sz="2800" dirty="0"/>
              <a:t> </a:t>
            </a:r>
            <a:r>
              <a:rPr lang="hu-HU" sz="2800" dirty="0" err="1"/>
              <a:t>descent</a:t>
            </a:r>
            <a:r>
              <a:rPr lang="hu-HU" sz="2800" dirty="0"/>
              <a:t> alkalmazásával végezhetjük el</a:t>
            </a:r>
          </a:p>
          <a:p>
            <a:endParaRPr lang="hu-HU" sz="2800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78994"/>
              </p:ext>
            </p:extLst>
          </p:nvPr>
        </p:nvGraphicFramePr>
        <p:xfrm>
          <a:off x="7693272" y="2902198"/>
          <a:ext cx="3443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8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272" y="2902198"/>
                        <a:ext cx="3443288" cy="958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9273"/>
              </p:ext>
            </p:extLst>
          </p:nvPr>
        </p:nvGraphicFramePr>
        <p:xfrm>
          <a:off x="7680176" y="1259632"/>
          <a:ext cx="20875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Equation" r:id="rId5" imgW="939600" imgH="431640" progId="Equation.3">
                  <p:embed/>
                </p:oleObj>
              </mc:Choice>
              <mc:Fallback>
                <p:oleObj name="Equation" r:id="rId5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176" y="1259632"/>
                        <a:ext cx="2087562" cy="958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Lineáris osztályozók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en-US" sz="2800" dirty="0" smtClean="0"/>
              <a:t>A</a:t>
            </a:r>
            <a:r>
              <a:rPr lang="hu-HU" sz="2800" dirty="0"/>
              <a:t> legtöbb gyakorlati esetben </a:t>
            </a:r>
            <a:r>
              <a:rPr lang="hu-HU" sz="2800" dirty="0" smtClean="0"/>
              <a:t>nem fognak túl jól működni</a:t>
            </a:r>
          </a:p>
          <a:p>
            <a:pPr lvl="1"/>
            <a:r>
              <a:rPr lang="en-US" sz="2400" dirty="0" smtClean="0"/>
              <a:t>V</a:t>
            </a:r>
            <a:r>
              <a:rPr lang="hu-HU" sz="2400" dirty="0" err="1" smtClean="0"/>
              <a:t>iszont</a:t>
            </a:r>
            <a:r>
              <a:rPr lang="hu-HU" sz="2400" dirty="0" smtClean="0"/>
              <a:t> </a:t>
            </a:r>
            <a:r>
              <a:rPr lang="hu-HU" sz="2400" dirty="0"/>
              <a:t>a kiterjesztésükkel fogunk eljutni két nagyon jó gépi tanulási </a:t>
            </a:r>
            <a:r>
              <a:rPr lang="hu-HU" sz="2400" dirty="0" smtClean="0"/>
              <a:t>módszerhez: a </a:t>
            </a:r>
            <a:r>
              <a:rPr lang="hu-HU" sz="2400" b="1" dirty="0" smtClean="0"/>
              <a:t>szupportvektor-gépekhez</a:t>
            </a:r>
            <a:r>
              <a:rPr lang="hu-HU" sz="2400" dirty="0"/>
              <a:t> </a:t>
            </a:r>
            <a:r>
              <a:rPr lang="hu-HU" sz="2400" dirty="0" smtClean="0"/>
              <a:t>és a </a:t>
            </a:r>
            <a:r>
              <a:rPr lang="hu-HU" sz="2400" dirty="0"/>
              <a:t>mesterséges </a:t>
            </a:r>
            <a:r>
              <a:rPr lang="hu-HU" sz="2400" b="1" dirty="0" smtClean="0"/>
              <a:t>neurális hálókhoz</a:t>
            </a:r>
            <a:endParaRPr lang="hu-HU" sz="2400" b="1" dirty="0"/>
          </a:p>
          <a:p>
            <a:r>
              <a:rPr lang="hu-HU" sz="2800" dirty="0"/>
              <a:t>Először csupán a kétosztályos esetről fogunk </a:t>
            </a:r>
            <a:r>
              <a:rPr lang="hu-HU" sz="2800" dirty="0" smtClean="0"/>
              <a:t>beszélni</a:t>
            </a:r>
            <a:endParaRPr lang="hu-HU" sz="2800" dirty="0"/>
          </a:p>
          <a:p>
            <a:pPr lvl="1"/>
            <a:r>
              <a:rPr lang="hu-HU" sz="2400" dirty="0" smtClean="0"/>
              <a:t>…mert úgy egyszerűbb a modell</a:t>
            </a:r>
          </a:p>
          <a:p>
            <a:pPr lvl="1"/>
            <a:r>
              <a:rPr lang="hu-HU" sz="2400" dirty="0" smtClean="0"/>
              <a:t>Utána </a:t>
            </a:r>
            <a:r>
              <a:rPr lang="hu-HU" sz="2400" dirty="0"/>
              <a:t>terjesztjük ki a módszert több </a:t>
            </a:r>
            <a:r>
              <a:rPr lang="hu-HU" sz="2400" dirty="0" smtClean="0"/>
              <a:t>osztályra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46" y="1052736"/>
            <a:ext cx="3209925" cy="27717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27" y="3573016"/>
            <a:ext cx="562977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Lineáris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diszkriminánsfüggények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/>
              <a:t>Egy </a:t>
            </a:r>
            <a:r>
              <a:rPr lang="hu-HU" sz="2800" dirty="0" err="1"/>
              <a:t>diszkriminánsfüggvény</a:t>
            </a:r>
            <a:r>
              <a:rPr lang="hu-HU" sz="2800" dirty="0"/>
              <a:t> lineáris, ha az alábbi alakba írható</a:t>
            </a:r>
            <a:r>
              <a:rPr lang="hu-HU" sz="2800" dirty="0" smtClean="0"/>
              <a:t>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…a</a:t>
            </a:r>
            <a:r>
              <a:rPr lang="hu-HU" sz="2400" dirty="0" smtClean="0"/>
              <a:t>hol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dirty="0"/>
              <a:t> neve súlyvektor,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/>
              <a:t> pedig a “</a:t>
            </a:r>
            <a:r>
              <a:rPr lang="hu-HU" sz="2400" dirty="0" err="1"/>
              <a:t>bias</a:t>
            </a:r>
            <a:r>
              <a:rPr lang="hu-HU" sz="2400" dirty="0"/>
              <a:t>” vagy küszöb</a:t>
            </a:r>
          </a:p>
          <a:p>
            <a:r>
              <a:rPr lang="hu-HU" sz="2800" dirty="0"/>
              <a:t>A lineáris </a:t>
            </a:r>
            <a:r>
              <a:rPr lang="hu-HU" sz="2800" dirty="0" err="1"/>
              <a:t>diszkriminánsfüggvény</a:t>
            </a:r>
            <a:r>
              <a:rPr lang="hu-HU" sz="2800" dirty="0"/>
              <a:t> 1D-ben egyenes, 2D-ben sík</a:t>
            </a:r>
            <a:r>
              <a:rPr lang="hu-HU" sz="2800" dirty="0" smtClean="0"/>
              <a:t>, …</a:t>
            </a:r>
            <a:endParaRPr lang="hu-HU" sz="2800" dirty="0"/>
          </a:p>
          <a:p>
            <a:r>
              <a:rPr lang="hu-HU" sz="2800" dirty="0"/>
              <a:t>A döntési felület ott van, ahol </a:t>
            </a:r>
          </a:p>
          <a:p>
            <a:pPr lvl="1"/>
            <a:r>
              <a:rPr lang="hu-HU" sz="2400" dirty="0"/>
              <a:t>1D-ben ez egy pont, 2D-ben egyenes, 3D-ben sík, </a:t>
            </a:r>
            <a:r>
              <a:rPr lang="hu-HU" sz="2400" dirty="0" smtClean="0"/>
              <a:t>…</a:t>
            </a:r>
            <a:r>
              <a:rPr lang="en-US" sz="2400" dirty="0" smtClean="0"/>
              <a:t> </a:t>
            </a:r>
            <a:r>
              <a:rPr lang="hu-HU" sz="2400" dirty="0" smtClean="0"/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ym typeface="Wingdings" panose="05000000000000000000" pitchFamily="2" charset="2"/>
              </a:rPr>
              <a:t>hipersík</a:t>
            </a:r>
            <a:r>
              <a:rPr lang="hu-HU" sz="2400" dirty="0" smtClean="0">
                <a:sym typeface="Wingdings" panose="05000000000000000000" pitchFamily="2" charset="2"/>
              </a:rPr>
              <a:t>)</a:t>
            </a:r>
            <a:endParaRPr lang="hu-H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365104"/>
            <a:ext cx="4442752" cy="2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365104"/>
            <a:ext cx="4442899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53894"/>
              </p:ext>
            </p:extLst>
          </p:nvPr>
        </p:nvGraphicFramePr>
        <p:xfrm>
          <a:off x="5844403" y="3236044"/>
          <a:ext cx="28225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403" y="3236044"/>
                        <a:ext cx="2822575" cy="5349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405592"/>
            <a:ext cx="3700586" cy="38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Egy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kis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 smtClean="0">
                <a:solidFill>
                  <a:schemeClr val="tx1"/>
                </a:solidFill>
              </a:rPr>
              <a:t>koordinátageometria</a:t>
            </a:r>
            <a:r>
              <a:rPr lang="en-US" altLang="hu-HU" dirty="0" smtClean="0">
                <a:solidFill>
                  <a:schemeClr val="tx1"/>
                </a:solidFill>
              </a:rPr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pPr lvl="1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/>
              <a:t> </a:t>
            </a:r>
            <a:r>
              <a:rPr lang="hu-HU" sz="2800" dirty="0" smtClean="0"/>
              <a:t>határozza </a:t>
            </a:r>
            <a:r>
              <a:rPr lang="hu-HU" sz="2800" dirty="0"/>
              <a:t>meg a döntési felület (</a:t>
            </a:r>
            <a:r>
              <a:rPr lang="hu-HU" sz="2800" dirty="0" err="1"/>
              <a:t>hipersík</a:t>
            </a:r>
            <a:r>
              <a:rPr lang="hu-HU" sz="2800" dirty="0"/>
              <a:t>) </a:t>
            </a:r>
            <a:r>
              <a:rPr lang="hu-HU" sz="2800" b="1" dirty="0"/>
              <a:t>irányát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dirty="0" smtClean="0"/>
              <a:t> </a:t>
            </a:r>
            <a:r>
              <a:rPr lang="hu-HU" sz="2400" dirty="0"/>
              <a:t>lesz a sík normálvektora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/>
              <a:t> határozza meg a döntési </a:t>
            </a:r>
            <a:r>
              <a:rPr lang="hu-HU" sz="2800" dirty="0" err="1"/>
              <a:t>hipersík</a:t>
            </a:r>
            <a:r>
              <a:rPr lang="hu-HU" sz="2800" dirty="0"/>
              <a:t> </a:t>
            </a:r>
            <a:r>
              <a:rPr lang="hu-HU" sz="2800" b="1" dirty="0" smtClean="0"/>
              <a:t>helyét</a:t>
            </a:r>
            <a:endParaRPr lang="hu-HU" sz="2800" b="1" dirty="0"/>
          </a:p>
          <a:p>
            <a:r>
              <a:rPr lang="hu-HU" sz="2800" dirty="0"/>
              <a:t>Vegyük észre, hogy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hu-HU" sz="2800" dirty="0" err="1"/>
              <a:t>-et</a:t>
            </a:r>
            <a:r>
              <a:rPr lang="hu-HU" sz="2800" dirty="0"/>
              <a:t> konstanssal </a:t>
            </a:r>
            <a:r>
              <a:rPr lang="hu-HU" sz="2800" dirty="0" smtClean="0"/>
              <a:t>szorozva </a:t>
            </a:r>
            <a:r>
              <a:rPr lang="hu-HU" sz="2800" dirty="0"/>
              <a:t>a </a:t>
            </a:r>
            <a:r>
              <a:rPr lang="hu-HU" sz="2800" dirty="0" err="1"/>
              <a:t>diszkriminánsfüggvény</a:t>
            </a:r>
            <a:r>
              <a:rPr lang="hu-HU" sz="2800" dirty="0"/>
              <a:t> </a:t>
            </a:r>
            <a:r>
              <a:rPr lang="hu-HU" sz="2800" dirty="0" smtClean="0"/>
              <a:t>meredeksége </a:t>
            </a:r>
            <a:r>
              <a:rPr lang="hu-HU" sz="2800" dirty="0"/>
              <a:t>változni fog, </a:t>
            </a:r>
            <a:r>
              <a:rPr lang="hu-HU" sz="2800" dirty="0"/>
              <a:t>de maga a </a:t>
            </a:r>
            <a:br>
              <a:rPr lang="hu-HU" sz="2800" dirty="0"/>
            </a:br>
            <a:r>
              <a:rPr lang="hu-HU" sz="2800" dirty="0"/>
              <a:t>döntési felület </a:t>
            </a:r>
            <a:r>
              <a:rPr lang="hu-HU" sz="2800" dirty="0" smtClean="0"/>
              <a:t>nem</a:t>
            </a:r>
            <a:r>
              <a:rPr lang="en-US" sz="2800" dirty="0" smtClean="0"/>
              <a:t>!</a:t>
            </a:r>
            <a:endParaRPr lang="hu-HU" sz="2800" dirty="0"/>
          </a:p>
          <a:p>
            <a:pPr lvl="1"/>
            <a:r>
              <a:rPr lang="hu-HU" sz="2400" dirty="0"/>
              <a:t>Ezért egy tetszőleges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pont döntési </a:t>
            </a:r>
            <a:r>
              <a:rPr lang="hu-HU" sz="2400" dirty="0" smtClean="0"/>
              <a:t>felülettől </a:t>
            </a:r>
            <a:r>
              <a:rPr lang="hu-HU" sz="2400" dirty="0"/>
              <a:t>vett távolsága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10454"/>
              </p:ext>
            </p:extLst>
          </p:nvPr>
        </p:nvGraphicFramePr>
        <p:xfrm>
          <a:off x="3503712" y="1250782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2" name="Equation" r:id="rId4" imgW="1028520" imgH="241200" progId="Equation.3">
                  <p:embed/>
                </p:oleObj>
              </mc:Choice>
              <mc:Fallback>
                <p:oleObj name="Equation" r:id="rId4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250782"/>
                        <a:ext cx="2286000" cy="5349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8224"/>
              </p:ext>
            </p:extLst>
          </p:nvPr>
        </p:nvGraphicFramePr>
        <p:xfrm>
          <a:off x="8328248" y="5157192"/>
          <a:ext cx="12430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3" name="Equation" r:id="rId6" imgW="558720" imgH="444240" progId="Equation.3">
                  <p:embed/>
                </p:oleObj>
              </mc:Choice>
              <mc:Fallback>
                <p:oleObj name="Equation" r:id="rId6" imgW="55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5157192"/>
                        <a:ext cx="1243012" cy="985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 flipV="1">
            <a:off x="3431704" y="5794723"/>
            <a:ext cx="4824536" cy="226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9145"/>
            <a:ext cx="5832525" cy="33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 jelölés egyszerűsítése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814992" cy="4525963"/>
          </a:xfrm>
        </p:spPr>
        <p:txBody>
          <a:bodyPr/>
          <a:lstStyle/>
          <a:p>
            <a:r>
              <a:rPr lang="hu-HU" sz="2800" dirty="0"/>
              <a:t>A jelölés egyszerűsítése céljából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/>
              <a:t>-</a:t>
            </a:r>
            <a:r>
              <a:rPr lang="hu-HU" sz="2800" dirty="0" smtClean="0"/>
              <a:t>t </a:t>
            </a:r>
            <a:r>
              <a:rPr lang="hu-HU" sz="2800" dirty="0"/>
              <a:t>beolvasztjuk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dirty="0" smtClean="0"/>
              <a:t>-be</a:t>
            </a:r>
            <a:endParaRPr lang="hu-HU" sz="2800" dirty="0"/>
          </a:p>
          <a:p>
            <a:pPr lvl="1"/>
            <a:r>
              <a:rPr lang="hu-HU" sz="2400" dirty="0" smtClean="0"/>
              <a:t>Így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helyett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a=(w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súlyvektort kapjuk</a:t>
            </a:r>
          </a:p>
          <a:p>
            <a:pPr lvl="1"/>
            <a:r>
              <a:rPr lang="hu-HU" sz="2400" dirty="0"/>
              <a:t>A jellemzővektort pedig így kell kiegészítenünk: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y=(1,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800" dirty="0"/>
              <a:t>Az új jelöléssel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/>
              <a:t> helyett </a:t>
            </a:r>
            <a:r>
              <a:rPr lang="hu-HU" sz="2800" dirty="0"/>
              <a:t>ezt írjuk</a:t>
            </a:r>
            <a:r>
              <a:rPr lang="hu-HU" sz="2800" dirty="0" smtClean="0"/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g(y)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hu-HU" sz="2800" dirty="0"/>
          </a:p>
          <a:p>
            <a:r>
              <a:rPr lang="hu-HU" sz="2800" dirty="0"/>
              <a:t>Ez egy homogén </a:t>
            </a:r>
            <a:r>
              <a:rPr lang="hu-HU" sz="2800" dirty="0" smtClean="0"/>
              <a:t>diszkrimináns-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függvényt </a:t>
            </a:r>
            <a:r>
              <a:rPr lang="hu-HU" sz="2800" dirty="0"/>
              <a:t>eredményez</a:t>
            </a:r>
          </a:p>
          <a:p>
            <a:pPr lvl="1"/>
            <a:r>
              <a:rPr lang="hu-HU" sz="2400" dirty="0" smtClean="0"/>
              <a:t>Azaz a </a:t>
            </a:r>
            <a:r>
              <a:rPr lang="hu-HU" sz="2400" dirty="0"/>
              <a:t>döntési felület át fog </a:t>
            </a:r>
            <a:r>
              <a:rPr lang="hu-HU" sz="2400" dirty="0" smtClean="0"/>
              <a:t>menni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az origón</a:t>
            </a:r>
          </a:p>
          <a:p>
            <a:pPr lvl="1"/>
            <a:r>
              <a:rPr lang="hu-HU" sz="2400" dirty="0" smtClean="0"/>
              <a:t>…az eggyel nagyobb méretű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jellemzőtérben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51529</TotalTime>
  <Words>2097</Words>
  <Application>Microsoft Office PowerPoint</Application>
  <PresentationFormat>Szélesvásznú</PresentationFormat>
  <Paragraphs>380</Paragraphs>
  <Slides>50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5" baseType="lpstr">
      <vt:lpstr>Arial</vt:lpstr>
      <vt:lpstr>Times New Roman</vt:lpstr>
      <vt:lpstr>Wingdings</vt:lpstr>
      <vt:lpstr>Alapértelmezett terv</vt:lpstr>
      <vt:lpstr>Equation</vt:lpstr>
      <vt:lpstr>Lineáris osztályozás</vt:lpstr>
      <vt:lpstr>Bevezetés</vt:lpstr>
      <vt:lpstr>Bevezetés #2</vt:lpstr>
      <vt:lpstr>Elnevezésbeli különbségek</vt:lpstr>
      <vt:lpstr>Lineáris osztályozók</vt:lpstr>
      <vt:lpstr>Lineáris osztályozók #2</vt:lpstr>
      <vt:lpstr>Lineáris diszkriminánsfüggények</vt:lpstr>
      <vt:lpstr>Egy kis koordinátageometria…</vt:lpstr>
      <vt:lpstr>A jelölés egyszerűsítése</vt:lpstr>
      <vt:lpstr>A lineáris osztályozó tanítása</vt:lpstr>
      <vt:lpstr>A lineáris osztályozó tanítása #2</vt:lpstr>
      <vt:lpstr>Az osztályozási feladat vizualizálása</vt:lpstr>
      <vt:lpstr>A lineáris osztályozó tanítása</vt:lpstr>
      <vt:lpstr>Perceptron</vt:lpstr>
      <vt:lpstr>A perceptron tanulási szabály</vt:lpstr>
      <vt:lpstr>A perceptron tanulási szabály #2</vt:lpstr>
      <vt:lpstr>Szemléltetés</vt:lpstr>
      <vt:lpstr>Batch-ben tanulás</vt:lpstr>
      <vt:lpstr>Tanítás egy hibafüggvény optimalizálásával</vt:lpstr>
      <vt:lpstr>Hibafüggvény minimalizálása</vt:lpstr>
      <vt:lpstr>Gradient descent</vt:lpstr>
      <vt:lpstr>Gradient descent #2</vt:lpstr>
      <vt:lpstr>Gradient descent szemléltetése</vt:lpstr>
      <vt:lpstr>Gradient descent – az iteratív algoritmus</vt:lpstr>
      <vt:lpstr>A gradient descent gyenge pontjai</vt:lpstr>
      <vt:lpstr>A gradient descent változatai</vt:lpstr>
      <vt:lpstr>Stochastic Gradient Descent</vt:lpstr>
      <vt:lpstr>A Mean Squared Error (MSE) hibafüggvény</vt:lpstr>
      <vt:lpstr>Least squares linear regression</vt:lpstr>
      <vt:lpstr>Least squares linear regression #2</vt:lpstr>
      <vt:lpstr>Az MSE hiba analitikus minimalizálása</vt:lpstr>
      <vt:lpstr>Az analitikus megoldás hátrányai</vt:lpstr>
      <vt:lpstr>Az MSE hiba minimalizálása gradient descenttel</vt:lpstr>
      <vt:lpstr>A „least squares linear regression” megoldás problémái</vt:lpstr>
      <vt:lpstr>A lineáris regresszió gyengesége</vt:lpstr>
      <vt:lpstr>Logisztikus regresszió</vt:lpstr>
      <vt:lpstr>Logisztikus regresszió #2</vt:lpstr>
      <vt:lpstr>A logisztikus regresszió előnyei</vt:lpstr>
      <vt:lpstr>Maximum likelihood logisztikus regresszió</vt:lpstr>
      <vt:lpstr>Maximum likelihood logisztikus regresszió #2</vt:lpstr>
      <vt:lpstr>Maximum likelihood logisztikus regresszió #3</vt:lpstr>
      <vt:lpstr>Logisztikus regresszió interpretálhatósága</vt:lpstr>
      <vt:lpstr>Több osztály esete</vt:lpstr>
      <vt:lpstr>Lineáris gép</vt:lpstr>
      <vt:lpstr>A lineáris gép döntési régiói</vt:lpstr>
      <vt:lpstr>A lineáris gép döntési régiói</vt:lpstr>
      <vt:lpstr>A lineáris gép tanítása</vt:lpstr>
      <vt:lpstr>Többosztályos logisztikus regresszió</vt:lpstr>
      <vt:lpstr>Többosztályos logisztikus regresszió #2</vt:lpstr>
      <vt:lpstr>Többosztályos logisztikus regresszió #3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1613</cp:revision>
  <cp:lastPrinted>2022-01-27T10:06:07Z</cp:lastPrinted>
  <dcterms:created xsi:type="dcterms:W3CDTF">2008-09-10T10:17:38Z</dcterms:created>
  <dcterms:modified xsi:type="dcterms:W3CDTF">2024-04-08T06:34:57Z</dcterms:modified>
</cp:coreProperties>
</file>